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102"/>
  </p:notesMasterIdLst>
  <p:handoutMasterIdLst>
    <p:handoutMasterId r:id="rId103"/>
  </p:handoutMasterIdLst>
  <p:sldIdLst>
    <p:sldId id="379" r:id="rId2"/>
    <p:sldId id="472" r:id="rId3"/>
    <p:sldId id="475" r:id="rId4"/>
    <p:sldId id="539" r:id="rId5"/>
    <p:sldId id="545" r:id="rId6"/>
    <p:sldId id="400" r:id="rId7"/>
    <p:sldId id="402" r:id="rId8"/>
    <p:sldId id="556" r:id="rId9"/>
    <p:sldId id="566" r:id="rId10"/>
    <p:sldId id="404" r:id="rId11"/>
    <p:sldId id="649" r:id="rId12"/>
    <p:sldId id="465" r:id="rId13"/>
    <p:sldId id="466" r:id="rId14"/>
    <p:sldId id="467" r:id="rId15"/>
    <p:sldId id="544" r:id="rId16"/>
    <p:sldId id="386" r:id="rId17"/>
    <p:sldId id="542" r:id="rId18"/>
    <p:sldId id="546" r:id="rId19"/>
    <p:sldId id="639" r:id="rId20"/>
    <p:sldId id="644" r:id="rId21"/>
    <p:sldId id="389" r:id="rId22"/>
    <p:sldId id="646" r:id="rId23"/>
    <p:sldId id="381" r:id="rId24"/>
    <p:sldId id="388" r:id="rId25"/>
    <p:sldId id="559" r:id="rId26"/>
    <p:sldId id="390" r:id="rId27"/>
    <p:sldId id="560" r:id="rId28"/>
    <p:sldId id="394" r:id="rId29"/>
    <p:sldId id="480" r:id="rId30"/>
    <p:sldId id="481" r:id="rId31"/>
    <p:sldId id="482" r:id="rId32"/>
    <p:sldId id="483" r:id="rId33"/>
    <p:sldId id="486" r:id="rId34"/>
    <p:sldId id="488" r:id="rId35"/>
    <p:sldId id="489" r:id="rId36"/>
    <p:sldId id="490" r:id="rId37"/>
    <p:sldId id="491" r:id="rId38"/>
    <p:sldId id="495" r:id="rId39"/>
    <p:sldId id="496" r:id="rId40"/>
    <p:sldId id="642" r:id="rId41"/>
    <p:sldId id="497" r:id="rId42"/>
    <p:sldId id="498" r:id="rId43"/>
    <p:sldId id="499" r:id="rId44"/>
    <p:sldId id="500" r:id="rId45"/>
    <p:sldId id="508" r:id="rId46"/>
    <p:sldId id="506" r:id="rId47"/>
    <p:sldId id="507" r:id="rId48"/>
    <p:sldId id="501" r:id="rId49"/>
    <p:sldId id="516" r:id="rId50"/>
    <p:sldId id="517" r:id="rId51"/>
    <p:sldId id="518" r:id="rId52"/>
    <p:sldId id="519" r:id="rId53"/>
    <p:sldId id="520" r:id="rId54"/>
    <p:sldId id="521" r:id="rId55"/>
    <p:sldId id="522" r:id="rId56"/>
    <p:sldId id="528" r:id="rId57"/>
    <p:sldId id="529" r:id="rId58"/>
    <p:sldId id="531" r:id="rId59"/>
    <p:sldId id="532" r:id="rId60"/>
    <p:sldId id="647" r:id="rId61"/>
    <p:sldId id="608" r:id="rId62"/>
    <p:sldId id="609" r:id="rId63"/>
    <p:sldId id="449" r:id="rId64"/>
    <p:sldId id="535" r:id="rId65"/>
    <p:sldId id="619" r:id="rId66"/>
    <p:sldId id="620" r:id="rId67"/>
    <p:sldId id="621" r:id="rId68"/>
    <p:sldId id="622" r:id="rId69"/>
    <p:sldId id="623" r:id="rId70"/>
    <p:sldId id="624" r:id="rId71"/>
    <p:sldId id="625" r:id="rId72"/>
    <p:sldId id="626" r:id="rId73"/>
    <p:sldId id="627" r:id="rId74"/>
    <p:sldId id="628" r:id="rId75"/>
    <p:sldId id="630" r:id="rId76"/>
    <p:sldId id="632" r:id="rId77"/>
    <p:sldId id="633" r:id="rId78"/>
    <p:sldId id="552" r:id="rId79"/>
    <p:sldId id="554" r:id="rId80"/>
    <p:sldId id="583" r:id="rId81"/>
    <p:sldId id="582" r:id="rId82"/>
    <p:sldId id="590" r:id="rId83"/>
    <p:sldId id="470" r:id="rId84"/>
    <p:sldId id="469" r:id="rId85"/>
    <p:sldId id="591" r:id="rId86"/>
    <p:sldId id="611" r:id="rId87"/>
    <p:sldId id="612" r:id="rId88"/>
    <p:sldId id="610" r:id="rId89"/>
    <p:sldId id="592" r:id="rId90"/>
    <p:sldId id="601" r:id="rId91"/>
    <p:sldId id="603" r:id="rId92"/>
    <p:sldId id="594" r:id="rId93"/>
    <p:sldId id="595" r:id="rId94"/>
    <p:sldId id="596" r:id="rId95"/>
    <p:sldId id="637" r:id="rId96"/>
    <p:sldId id="597" r:id="rId97"/>
    <p:sldId id="598" r:id="rId98"/>
    <p:sldId id="650" r:id="rId99"/>
    <p:sldId id="648" r:id="rId100"/>
    <p:sldId id="538" r:id="rId10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00"/>
    <a:srgbClr val="CC0000"/>
    <a:srgbClr val="66FF66"/>
    <a:srgbClr val="FFFFFF"/>
    <a:srgbClr val="FF9933"/>
    <a:srgbClr val="FF6600"/>
    <a:srgbClr val="CC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89635" autoAdjust="0"/>
  </p:normalViewPr>
  <p:slideViewPr>
    <p:cSldViewPr>
      <p:cViewPr varScale="1">
        <p:scale>
          <a:sx n="85" d="100"/>
          <a:sy n="85" d="100"/>
        </p:scale>
        <p:origin x="1430" y="53"/>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37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337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37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07B3395D-8525-4C4E-920B-8F199C271F6F}" type="slidenum">
              <a:rPr lang="en-US"/>
              <a:pPr>
                <a:defRPr/>
              </a:pPr>
              <a:t>‹#›</a:t>
            </a:fld>
            <a:endParaRPr lang="en-US"/>
          </a:p>
        </p:txBody>
      </p:sp>
    </p:spTree>
    <p:extLst>
      <p:ext uri="{BB962C8B-B14F-4D97-AF65-F5344CB8AC3E}">
        <p14:creationId xmlns:p14="http://schemas.microsoft.com/office/powerpoint/2010/main" val="4217395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560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560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E08A2103-90D8-405D-A58D-4B2D9B433A1D}" type="slidenum">
              <a:rPr lang="en-US"/>
              <a:pPr>
                <a:defRPr/>
              </a:pPr>
              <a:t>‹#›</a:t>
            </a:fld>
            <a:endParaRPr lang="en-US"/>
          </a:p>
        </p:txBody>
      </p:sp>
    </p:spTree>
    <p:extLst>
      <p:ext uri="{BB962C8B-B14F-4D97-AF65-F5344CB8AC3E}">
        <p14:creationId xmlns:p14="http://schemas.microsoft.com/office/powerpoint/2010/main" val="2685377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a:t>
            </a:r>
            <a:r>
              <a:rPr lang="en-US" baseline="0" dirty="0"/>
              <a:t> and understanding of TOF includes management of pulmonic stenosis, which in this case a </a:t>
            </a:r>
            <a:r>
              <a:rPr lang="en-US" baseline="0" dirty="0" err="1"/>
              <a:t>bioprosthetic</a:t>
            </a:r>
            <a:r>
              <a:rPr lang="en-US" baseline="0" dirty="0"/>
              <a:t> valve was mentioned in the question stem.  The tricuspid valve is not usually involved in any TOF classical pathology and thus TS and TR should not be expected at any point in the patient’s lifetime.  There is end diastolic forward flow seen through the pulmonic valve just before the onset of systole (S1 </a:t>
            </a:r>
            <a:r>
              <a:rPr lang="en-US" baseline="0" dirty="0" err="1"/>
              <a:t>auscultatory</a:t>
            </a:r>
            <a:r>
              <a:rPr lang="en-US" baseline="0" dirty="0"/>
              <a:t> sound).  Steep slope of PI jet indicates elevated RVEDP with equalization of pressures.  </a:t>
            </a:r>
            <a:r>
              <a:rPr lang="en-US" baseline="0" dirty="0" err="1"/>
              <a:t>Transmitral</a:t>
            </a:r>
            <a:r>
              <a:rPr lang="en-US" baseline="0" dirty="0"/>
              <a:t> M mode clearly shows opening of the mitral valve late in diastole associated with presumably sinus rhythm, though the ECG tracing voltage gain is set low.</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8</a:t>
            </a:fld>
            <a:endParaRPr lang="en-US"/>
          </a:p>
        </p:txBody>
      </p:sp>
    </p:spTree>
    <p:extLst>
      <p:ext uri="{BB962C8B-B14F-4D97-AF65-F5344CB8AC3E}">
        <p14:creationId xmlns:p14="http://schemas.microsoft.com/office/powerpoint/2010/main" val="494303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is Vanessa Peters from St. Charles clinic</a:t>
            </a:r>
            <a:r>
              <a:rPr lang="en-US" baseline="0" dirty="0"/>
              <a:t> MRN S.  Patient with RBBB and straightening of the left heart border on chest X-ray.</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34</a:t>
            </a:fld>
            <a:endParaRPr lang="en-US"/>
          </a:p>
        </p:txBody>
      </p:sp>
    </p:spTree>
    <p:extLst>
      <p:ext uri="{BB962C8B-B14F-4D97-AF65-F5344CB8AC3E}">
        <p14:creationId xmlns:p14="http://schemas.microsoft.com/office/powerpoint/2010/main" val="14250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see thickening and poor</a:t>
            </a:r>
            <a:r>
              <a:rPr lang="en-US" baseline="0" dirty="0"/>
              <a:t> separation of the leaflets on 2D only imaging as well as some degree of TR and a diastolic flow acceleration on the right atrial side of the </a:t>
            </a:r>
            <a:r>
              <a:rPr lang="en-US" baseline="0" dirty="0" err="1"/>
              <a:t>bioprosthetic</a:t>
            </a:r>
            <a:r>
              <a:rPr lang="en-US" baseline="0" dirty="0"/>
              <a:t> tricuspid valve suggesting degenerative stenosis.</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35</a:t>
            </a:fld>
            <a:endParaRPr lang="en-US"/>
          </a:p>
        </p:txBody>
      </p:sp>
    </p:spTree>
    <p:extLst>
      <p:ext uri="{BB962C8B-B14F-4D97-AF65-F5344CB8AC3E}">
        <p14:creationId xmlns:p14="http://schemas.microsoft.com/office/powerpoint/2010/main" val="11948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across the TVR shows turbulence</a:t>
            </a:r>
            <a:r>
              <a:rPr lang="en-US" baseline="0" dirty="0"/>
              <a:t> compatible with significant stenosis.  </a:t>
            </a:r>
            <a:r>
              <a:rPr lang="en-US" dirty="0"/>
              <a:t>CW Doppler across the tricuspid </a:t>
            </a:r>
            <a:r>
              <a:rPr lang="en-US" dirty="0" err="1"/>
              <a:t>bioprosthesis</a:t>
            </a:r>
            <a:r>
              <a:rPr lang="en-US" dirty="0"/>
              <a:t>.  Trans-tricuspid</a:t>
            </a:r>
            <a:r>
              <a:rPr lang="en-US" baseline="0" dirty="0"/>
              <a:t> mean gradient of 20 mm Hg indicating very severe TS.  She was not a candidate for 3</a:t>
            </a:r>
            <a:r>
              <a:rPr lang="en-US" baseline="30000" dirty="0"/>
              <a:t>rd</a:t>
            </a:r>
            <a:r>
              <a:rPr lang="en-US" baseline="0" dirty="0"/>
              <a:t> surgical sternotomy reoperation and thus was referred for Melody Valve implantation (Valve in Valve).</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36</a:t>
            </a:fld>
            <a:endParaRPr lang="en-US"/>
          </a:p>
        </p:txBody>
      </p:sp>
    </p:spTree>
    <p:extLst>
      <p:ext uri="{BB962C8B-B14F-4D97-AF65-F5344CB8AC3E}">
        <p14:creationId xmlns:p14="http://schemas.microsoft.com/office/powerpoint/2010/main" val="401374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Catheter deployed Melody valve.</a:t>
            </a:r>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37</a:t>
            </a:fld>
            <a:endParaRPr lang="en-US"/>
          </a:p>
        </p:txBody>
      </p:sp>
    </p:spTree>
    <p:extLst>
      <p:ext uri="{BB962C8B-B14F-4D97-AF65-F5344CB8AC3E}">
        <p14:creationId xmlns:p14="http://schemas.microsoft.com/office/powerpoint/2010/main" val="407242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Tricuspid valve leaflet</a:t>
            </a:r>
            <a:r>
              <a:rPr lang="en-US" baseline="0" dirty="0"/>
              <a:t>s are not clearly seen, especially the anterior position.  What looks like the TV is actually chordal insertions on the TV annulus (which is small).  The right atrium is small.</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44</a:t>
            </a:fld>
            <a:endParaRPr lang="en-US"/>
          </a:p>
        </p:txBody>
      </p:sp>
    </p:spTree>
    <p:extLst>
      <p:ext uri="{BB962C8B-B14F-4D97-AF65-F5344CB8AC3E}">
        <p14:creationId xmlns:p14="http://schemas.microsoft.com/office/powerpoint/2010/main" val="83420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47</a:t>
            </a:fld>
            <a:endParaRPr lang="en-US"/>
          </a:p>
        </p:txBody>
      </p:sp>
    </p:spTree>
    <p:extLst>
      <p:ext uri="{BB962C8B-B14F-4D97-AF65-F5344CB8AC3E}">
        <p14:creationId xmlns:p14="http://schemas.microsoft.com/office/powerpoint/2010/main" val="178912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tricuspid regurgitation is deduced when looking at the TR spectral Doppler tracing</a:t>
            </a:r>
            <a:r>
              <a:rPr lang="en-US" baseline="0" dirty="0"/>
              <a:t> which shows an early peaking, triangular shape.</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48</a:t>
            </a:fld>
            <a:endParaRPr lang="en-US"/>
          </a:p>
        </p:txBody>
      </p:sp>
    </p:spTree>
    <p:extLst>
      <p:ext uri="{BB962C8B-B14F-4D97-AF65-F5344CB8AC3E}">
        <p14:creationId xmlns:p14="http://schemas.microsoft.com/office/powerpoint/2010/main" val="1977458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CXR shows</a:t>
            </a:r>
            <a:r>
              <a:rPr lang="en-US" baseline="0" dirty="0"/>
              <a:t> right heart enlargement.</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50</a:t>
            </a:fld>
            <a:endParaRPr lang="en-US"/>
          </a:p>
        </p:txBody>
      </p:sp>
    </p:spTree>
    <p:extLst>
      <p:ext uri="{BB962C8B-B14F-4D97-AF65-F5344CB8AC3E}">
        <p14:creationId xmlns:p14="http://schemas.microsoft.com/office/powerpoint/2010/main" val="716233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3 leaflets of the tricuspid valve can be seen</a:t>
            </a:r>
            <a:r>
              <a:rPr lang="en-US" baseline="0" dirty="0"/>
              <a:t> in this short axis.</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51</a:t>
            </a:fld>
            <a:endParaRPr lang="en-US"/>
          </a:p>
        </p:txBody>
      </p:sp>
    </p:spTree>
    <p:extLst>
      <p:ext uri="{BB962C8B-B14F-4D97-AF65-F5344CB8AC3E}">
        <p14:creationId xmlns:p14="http://schemas.microsoft.com/office/powerpoint/2010/main" val="735407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Apical origination of the</a:t>
            </a:r>
            <a:r>
              <a:rPr lang="en-US" baseline="0" dirty="0"/>
              <a:t> TR jet is shown as seen in </a:t>
            </a:r>
            <a:r>
              <a:rPr lang="en-US" baseline="0" dirty="0" err="1"/>
              <a:t>Ebstein</a:t>
            </a:r>
            <a:r>
              <a:rPr lang="en-US" baseline="0" dirty="0"/>
              <a:t> anomaly.</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53</a:t>
            </a:fld>
            <a:endParaRPr lang="en-US"/>
          </a:p>
        </p:txBody>
      </p:sp>
    </p:spTree>
    <p:extLst>
      <p:ext uri="{BB962C8B-B14F-4D97-AF65-F5344CB8AC3E}">
        <p14:creationId xmlns:p14="http://schemas.microsoft.com/office/powerpoint/2010/main" val="351768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tricuspid annulus</a:t>
            </a:r>
            <a:r>
              <a:rPr lang="en-US" baseline="0" dirty="0"/>
              <a:t> has a complex shape being simultaneously D-shaped and saddle-shaped.  The linear part of the D shape is also a planar aspect of the annulus and is where the septal leaflet attaches.</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16</a:t>
            </a:fld>
            <a:endParaRPr lang="en-US"/>
          </a:p>
        </p:txBody>
      </p:sp>
    </p:spTree>
    <p:extLst>
      <p:ext uri="{BB962C8B-B14F-4D97-AF65-F5344CB8AC3E}">
        <p14:creationId xmlns:p14="http://schemas.microsoft.com/office/powerpoint/2010/main" val="3262364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Instead of downward displacement of the TV orifice, there is rotational displacement</a:t>
            </a:r>
            <a:r>
              <a:rPr lang="en-US" baseline="0" dirty="0"/>
              <a:t> as shown by the green lines.</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55</a:t>
            </a:fld>
            <a:endParaRPr lang="en-US"/>
          </a:p>
        </p:txBody>
      </p:sp>
    </p:spTree>
    <p:extLst>
      <p:ext uri="{BB962C8B-B14F-4D97-AF65-F5344CB8AC3E}">
        <p14:creationId xmlns:p14="http://schemas.microsoft.com/office/powerpoint/2010/main" val="901941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 is Mary White</a:t>
            </a:r>
            <a:r>
              <a:rPr lang="en-US" baseline="0" dirty="0"/>
              <a:t> UMCNO MRN</a:t>
            </a:r>
            <a:r>
              <a:rPr lang="en-US" baseline="0"/>
              <a:t>: T100</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57</a:t>
            </a:fld>
            <a:endParaRPr lang="en-US"/>
          </a:p>
        </p:txBody>
      </p:sp>
    </p:spTree>
    <p:extLst>
      <p:ext uri="{BB962C8B-B14F-4D97-AF65-F5344CB8AC3E}">
        <p14:creationId xmlns:p14="http://schemas.microsoft.com/office/powerpoint/2010/main" val="2496158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F768FE-1FC9-49C7-8D9B-8795EE94601B}" type="slidenum">
              <a:rPr lang="en-US" altLang="en-US"/>
              <a:pPr/>
              <a:t>64</a:t>
            </a:fld>
            <a:endParaRPr lang="en-US" altLang="en-US"/>
          </a:p>
        </p:txBody>
      </p:sp>
      <p:sp>
        <p:nvSpPr>
          <p:cNvPr id="6145" name="Rectangle 1"/>
          <p:cNvSpPr txBox="1">
            <a:spLocks noGrp="1" noRot="1" noChangeAspect="1" noChangeArrowheads="1"/>
          </p:cNvSpPr>
          <p:nvPr>
            <p:ph type="sldImg"/>
          </p:nvPr>
        </p:nvSpPr>
        <p:spPr bwMode="auto">
          <a:xfrm>
            <a:off x="1374775" y="652463"/>
            <a:ext cx="4302125" cy="32258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p:cNvSpPr txBox="1">
            <a:spLocks noGrp="1" noChangeArrowheads="1"/>
          </p:cNvSpPr>
          <p:nvPr>
            <p:ph type="body" idx="1"/>
          </p:nvPr>
        </p:nvSpPr>
        <p:spPr bwMode="auto">
          <a:xfrm>
            <a:off x="705674" y="4085271"/>
            <a:ext cx="5639632" cy="923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6959" rIns="0" bIns="0"/>
          <a:lstStyle/>
          <a:p>
            <a:pPr marL="189280" indent="-187888" eaLnBrk="1">
              <a:lnSpc>
                <a:spcPct val="93000"/>
              </a:lnSpc>
              <a:spcBef>
                <a:spcPct val="0"/>
              </a:spcBef>
              <a:tabLst>
                <a:tab pos="634643" algn="l"/>
                <a:tab pos="1269286" algn="l"/>
                <a:tab pos="1903929" algn="l"/>
                <a:tab pos="2538573" algn="l"/>
                <a:tab pos="3173216" algn="l"/>
                <a:tab pos="3807859" algn="l"/>
                <a:tab pos="4442502" algn="l"/>
                <a:tab pos="5077145" algn="l"/>
              </a:tabLst>
            </a:pPr>
            <a:r>
              <a:rPr lang="en-US" altLang="en-US" sz="800">
                <a:latin typeface="Arial" charset="0"/>
                <a:ea typeface="Baekmuk Gulim" charset="0"/>
                <a:cs typeface="Baekmuk Gulim" charset="0"/>
              </a:rPr>
              <a:t>TR signal quality according to etiology. TR signal quality was defined as follows: complete envelope as type 1 </a:t>
            </a:r>
            <a:r>
              <a:rPr lang="en-US" altLang="en-US" sz="800" i="1">
                <a:latin typeface="Arial" charset="0"/>
                <a:ea typeface="Baekmuk Gulim" charset="0"/>
                <a:cs typeface="Baekmuk Gulim" charset="0"/>
              </a:rPr>
              <a:t>(dark green)</a:t>
            </a:r>
            <a:r>
              <a:rPr lang="en-US" altLang="en-US" sz="800">
                <a:latin typeface="Arial" charset="0"/>
                <a:ea typeface="Baekmuk Gulim" charset="0"/>
                <a:cs typeface="Baekmuk Gulim" charset="0"/>
              </a:rPr>
              <a:t>, partial envelope but prone to extrapolation as type 2 </a:t>
            </a:r>
            <a:r>
              <a:rPr lang="en-US" altLang="en-US" sz="800" i="1">
                <a:latin typeface="Arial" charset="0"/>
                <a:ea typeface="Baekmuk Gulim" charset="0"/>
                <a:cs typeface="Baekmuk Gulim" charset="0"/>
              </a:rPr>
              <a:t>(light green)</a:t>
            </a:r>
            <a:r>
              <a:rPr lang="en-US" altLang="en-US" sz="800">
                <a:latin typeface="Arial" charset="0"/>
                <a:ea typeface="Baekmuk Gulim" charset="0"/>
                <a:cs typeface="Baekmuk Gulim" charset="0"/>
              </a:rPr>
              <a:t>, and unreliable envelope or no signal as type 3 </a:t>
            </a:r>
            <a:r>
              <a:rPr lang="en-US" altLang="en-US" sz="800" i="1">
                <a:latin typeface="Arial" charset="0"/>
                <a:ea typeface="Baekmuk Gulim" charset="0"/>
                <a:cs typeface="Baekmuk Gulim" charset="0"/>
              </a:rPr>
              <a:t>(red)</a:t>
            </a:r>
            <a:r>
              <a:rPr lang="en-US" altLang="en-US" sz="800">
                <a:latin typeface="Arial" charset="0"/>
                <a:ea typeface="Baekmuk Gulim" charset="0"/>
                <a:cs typeface="Baekmuk Gulim" charset="0"/>
              </a:rPr>
              <a:t>.</a:t>
            </a:r>
          </a:p>
          <a:p>
            <a:pPr marL="189280" indent="-187888" eaLnBrk="1">
              <a:lnSpc>
                <a:spcPct val="93000"/>
              </a:lnSpc>
              <a:spcBef>
                <a:spcPct val="0"/>
              </a:spcBef>
              <a:tabLst>
                <a:tab pos="634643" algn="l"/>
                <a:tab pos="1269286" algn="l"/>
                <a:tab pos="1903929" algn="l"/>
                <a:tab pos="2538573" algn="l"/>
                <a:tab pos="3173216" algn="l"/>
                <a:tab pos="3807859" algn="l"/>
                <a:tab pos="4442502" algn="l"/>
                <a:tab pos="5077145" algn="l"/>
              </a:tabLst>
            </a:pPr>
            <a:endParaRPr lang="en-US" altLang="en-US" sz="1800">
              <a:latin typeface="Arial" charset="0"/>
              <a:ea typeface="Baekmuk Gulim" charset="0"/>
              <a:cs typeface="Baekmuk Gulim" charset="0"/>
            </a:endParaRPr>
          </a:p>
          <a:p>
            <a:pPr marL="189280" indent="-187888" eaLnBrk="1">
              <a:lnSpc>
                <a:spcPct val="93000"/>
              </a:lnSpc>
              <a:spcBef>
                <a:spcPct val="0"/>
              </a:spcBef>
              <a:tabLst>
                <a:tab pos="634643" algn="l"/>
                <a:tab pos="1269286" algn="l"/>
                <a:tab pos="1903929" algn="l"/>
                <a:tab pos="2538573" algn="l"/>
                <a:tab pos="3173216" algn="l"/>
                <a:tab pos="3807859" algn="l"/>
                <a:tab pos="4442502" algn="l"/>
                <a:tab pos="5077145" algn="l"/>
              </a:tabLst>
            </a:pPr>
            <a:endParaRPr lang="en-US" altLang="en-US" sz="1800">
              <a:latin typeface="Arial" charset="0"/>
              <a:ea typeface="Baekmuk Gulim" charset="0"/>
              <a:cs typeface="Baekmuk Gulim" charset="0"/>
            </a:endParaRPr>
          </a:p>
          <a:p>
            <a:pPr marL="189280" indent="-187888" eaLnBrk="1">
              <a:lnSpc>
                <a:spcPct val="93000"/>
              </a:lnSpc>
              <a:spcBef>
                <a:spcPct val="0"/>
              </a:spcBef>
              <a:tabLst>
                <a:tab pos="634643" algn="l"/>
                <a:tab pos="1269286" algn="l"/>
                <a:tab pos="1903929" algn="l"/>
                <a:tab pos="2538573" algn="l"/>
                <a:tab pos="3173216" algn="l"/>
                <a:tab pos="3807859" algn="l"/>
                <a:tab pos="4442502" algn="l"/>
                <a:tab pos="5077145" algn="l"/>
              </a:tabLst>
            </a:pPr>
            <a:endParaRPr lang="en-US" altLang="en-US" sz="800">
              <a:latin typeface="Arial" charset="0"/>
              <a:ea typeface="Baekmuk Gulim" charset="0"/>
              <a:cs typeface="Baekmuk Gulim" charset="0"/>
            </a:endParaRPr>
          </a:p>
        </p:txBody>
      </p:sp>
    </p:spTree>
    <p:extLst>
      <p:ext uri="{BB962C8B-B14F-4D97-AF65-F5344CB8AC3E}">
        <p14:creationId xmlns:p14="http://schemas.microsoft.com/office/powerpoint/2010/main" val="4216025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 is enlarged</a:t>
            </a:r>
            <a:r>
              <a:rPr lang="en-US" baseline="0" dirty="0"/>
              <a:t> when illuminated with color TR jet.  A swirling of color around the heart is seen in this patient with severe PI and severe TR.</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88</a:t>
            </a:fld>
            <a:endParaRPr lang="en-US"/>
          </a:p>
        </p:txBody>
      </p:sp>
    </p:spTree>
    <p:extLst>
      <p:ext uri="{BB962C8B-B14F-4D97-AF65-F5344CB8AC3E}">
        <p14:creationId xmlns:p14="http://schemas.microsoft.com/office/powerpoint/2010/main" val="3488579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a:t>
            </a:r>
            <a:r>
              <a:rPr lang="en-US" baseline="0" dirty="0"/>
              <a:t> and understanding of TOF includes management of pulmonic stenosis, which in this case a </a:t>
            </a:r>
            <a:r>
              <a:rPr lang="en-US" baseline="0" dirty="0" err="1"/>
              <a:t>bioprosthetic</a:t>
            </a:r>
            <a:r>
              <a:rPr lang="en-US" baseline="0" dirty="0"/>
              <a:t> valve was mentioned in the question stem.  The tricuspid valve is not usually involved in any TOF classical pathology and thus TS and TR should not be expected at any point in the patient’s lifetime.  There is end diastolic forward flow seen through the pulmonic valve just before the onset of systole (S1 </a:t>
            </a:r>
            <a:r>
              <a:rPr lang="en-US" baseline="0" dirty="0" err="1"/>
              <a:t>auscultatory</a:t>
            </a:r>
            <a:r>
              <a:rPr lang="en-US" baseline="0" dirty="0"/>
              <a:t> sound).  Steep slope of PI jet indicates elevated RVEDP with equalization of pressures.  </a:t>
            </a:r>
            <a:r>
              <a:rPr lang="en-US" baseline="0" dirty="0" err="1"/>
              <a:t>Transmitral</a:t>
            </a:r>
            <a:r>
              <a:rPr lang="en-US" baseline="0" dirty="0"/>
              <a:t> M mode clearly shows opening of the mitral valve late in diastole associated with presumably sinus rhythm, though the ECG tracing voltage gain is set low.</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97</a:t>
            </a:fld>
            <a:endParaRPr lang="en-US"/>
          </a:p>
        </p:txBody>
      </p:sp>
    </p:spTree>
    <p:extLst>
      <p:ext uri="{BB962C8B-B14F-4D97-AF65-F5344CB8AC3E}">
        <p14:creationId xmlns:p14="http://schemas.microsoft.com/office/powerpoint/2010/main" val="2071049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100</a:t>
            </a:fld>
            <a:endParaRPr lang="en-US"/>
          </a:p>
        </p:txBody>
      </p:sp>
    </p:spTree>
    <p:extLst>
      <p:ext uri="{BB962C8B-B14F-4D97-AF65-F5344CB8AC3E}">
        <p14:creationId xmlns:p14="http://schemas.microsoft.com/office/powerpoint/2010/main" val="104862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Figure 1. Surgical perspective of the tricuspid valve complex. The tricuspid valve consists of three leaflets: anterior (A), posterior (P), and septal (S). There are 2 main papillary muscles, anterior (a) and posterior (p). The septal papillary muscle (s) is rudimentary, and chordae tendinae arise directly from the ventricular septum. Relevant adjacent structures include the atrioventricular node (AVN), coronary sinus ostium (CS), and the tendon of Todaro, which form the triangle of Koch. Ao indicates aorta; FO, foramen ovale; IVC, inferior vena cava; SVC, superior vena cava; RAA, right atrial appendage; and RV, right ventricle.</a:t>
            </a:r>
          </a:p>
        </p:txBody>
      </p:sp>
    </p:spTree>
    <p:extLst>
      <p:ext uri="{BB962C8B-B14F-4D97-AF65-F5344CB8AC3E}">
        <p14:creationId xmlns:p14="http://schemas.microsoft.com/office/powerpoint/2010/main" val="122241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standard views for TTE and TEE for attempting to assess tricuspid leaflet anatomy and pathology.</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21</a:t>
            </a:fld>
            <a:endParaRPr lang="en-US"/>
          </a:p>
        </p:txBody>
      </p:sp>
    </p:spTree>
    <p:extLst>
      <p:ext uri="{BB962C8B-B14F-4D97-AF65-F5344CB8AC3E}">
        <p14:creationId xmlns:p14="http://schemas.microsoft.com/office/powerpoint/2010/main" val="402339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29</a:t>
            </a:fld>
            <a:endParaRPr lang="en-US"/>
          </a:p>
        </p:txBody>
      </p:sp>
    </p:spTree>
    <p:extLst>
      <p:ext uri="{BB962C8B-B14F-4D97-AF65-F5344CB8AC3E}">
        <p14:creationId xmlns:p14="http://schemas.microsoft.com/office/powerpoint/2010/main" val="321605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Anterior and posterior leaflets are shown</a:t>
            </a:r>
            <a:r>
              <a:rPr lang="en-US" baseline="0" dirty="0"/>
              <a:t> here as most commonly seen in the RV inflow view.  Vegetation is only seen on anterior leaflet which is reliably seen in this view.  Note how there RV abuts the liver and the coronary sinus is seen indicating the posterior leaflet.  Importantly, the interventricular septum is not seen in this view giving confidence to the lack of septal leaflet visualization.</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30</a:t>
            </a:fld>
            <a:endParaRPr lang="en-US"/>
          </a:p>
        </p:txBody>
      </p:sp>
    </p:spTree>
    <p:extLst>
      <p:ext uri="{BB962C8B-B14F-4D97-AF65-F5344CB8AC3E}">
        <p14:creationId xmlns:p14="http://schemas.microsoft.com/office/powerpoint/2010/main" val="411765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 is severe; let’s get this</a:t>
            </a:r>
            <a:r>
              <a:rPr lang="en-US" baseline="0" dirty="0"/>
              <a:t> determination out of the way.</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31</a:t>
            </a:fld>
            <a:endParaRPr lang="en-US"/>
          </a:p>
        </p:txBody>
      </p:sp>
    </p:spTree>
    <p:extLst>
      <p:ext uri="{BB962C8B-B14F-4D97-AF65-F5344CB8AC3E}">
        <p14:creationId xmlns:p14="http://schemas.microsoft.com/office/powerpoint/2010/main" val="400821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view, one leaflet is predominantly seen compatible with the anterior leaflet.  There are 2 vegetation “bellies” seen.</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32</a:t>
            </a:fld>
            <a:endParaRPr lang="en-US"/>
          </a:p>
        </p:txBody>
      </p:sp>
    </p:spTree>
    <p:extLst>
      <p:ext uri="{BB962C8B-B14F-4D97-AF65-F5344CB8AC3E}">
        <p14:creationId xmlns:p14="http://schemas.microsoft.com/office/powerpoint/2010/main" val="2566862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septal leaflet can be seen in this apical view with confidence.  The opposite leaflet--because of the lack of the posteriorly situated coronary sinus in the view—is the anterior leaflet with the vegetation.</a:t>
            </a:r>
            <a:endParaRPr lang="en-US" dirty="0"/>
          </a:p>
        </p:txBody>
      </p:sp>
      <p:sp>
        <p:nvSpPr>
          <p:cNvPr id="4" name="Slide Number Placeholder 3"/>
          <p:cNvSpPr>
            <a:spLocks noGrp="1"/>
          </p:cNvSpPr>
          <p:nvPr>
            <p:ph type="sldNum" sz="quarter" idx="10"/>
          </p:nvPr>
        </p:nvSpPr>
        <p:spPr/>
        <p:txBody>
          <a:bodyPr/>
          <a:lstStyle/>
          <a:p>
            <a:pPr>
              <a:defRPr/>
            </a:pPr>
            <a:fld id="{E08A2103-90D8-405D-A58D-4B2D9B433A1D}" type="slidenum">
              <a:rPr lang="en-US" smtClean="0"/>
              <a:pPr>
                <a:defRPr/>
              </a:pPr>
              <a:t>33</a:t>
            </a:fld>
            <a:endParaRPr lang="en-US"/>
          </a:p>
        </p:txBody>
      </p:sp>
    </p:spTree>
    <p:extLst>
      <p:ext uri="{BB962C8B-B14F-4D97-AF65-F5344CB8AC3E}">
        <p14:creationId xmlns:p14="http://schemas.microsoft.com/office/powerpoint/2010/main" val="311989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378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dirty="0"/>
              <a:t>Click to edit Master title style</a:t>
            </a:r>
          </a:p>
        </p:txBody>
      </p:sp>
      <p:sp>
        <p:nvSpPr>
          <p:cNvPr id="20378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B43C5F4-A894-4B77-B077-2A84828BF586}" type="slidenum">
              <a:rPr lang="en-US"/>
              <a:pPr>
                <a:defRPr/>
              </a:pPr>
              <a:t>‹#›</a:t>
            </a:fld>
            <a:endParaRPr lang="en-US"/>
          </a:p>
        </p:txBody>
      </p:sp>
    </p:spTree>
    <p:extLst>
      <p:ext uri="{BB962C8B-B14F-4D97-AF65-F5344CB8AC3E}">
        <p14:creationId xmlns:p14="http://schemas.microsoft.com/office/powerpoint/2010/main" val="295263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EB1069-0D51-4255-84D6-CE611281180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5572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68C63B0-1F6F-46FD-9173-17B671056CC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6161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3D027ED-C457-4450-B112-33305867E10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393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a:lvl1pPr>
          </a:lstStyle>
          <a:p>
            <a:pPr>
              <a:defRPr/>
            </a:pPr>
            <a:fld id="{5CB144C5-C777-48D6-A02C-71B150E2CD4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2962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59F57CF-994B-4497-BB67-015B33F75B3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968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304B6A6-E7D6-420E-8585-9CA12A07152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603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6C18451-E2DE-49EB-830D-EB2B6196158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577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3FA779D0-9429-49F2-85D6-C5E50AA3A70F}"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011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96E52C5-22BA-4F31-889C-AE84B671375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87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44EAA53-EC66-40CD-A66E-310044FB969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812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2FD8E89-6A3A-493E-B1EC-3BE0D800948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959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0275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1941834C-24F7-4740-B59A-2FB570F51B28}"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0275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p>
            </p:txBody>
          </p:sp>
          <p:sp>
            <p:nvSpPr>
              <p:cNvPr id="20275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p>
            </p:txBody>
          </p:sp>
          <p:sp>
            <p:nvSpPr>
              <p:cNvPr id="20276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76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p>
            </p:txBody>
          </p:sp>
        </p:grpSp>
        <p:sp>
          <p:nvSpPr>
            <p:cNvPr id="20276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276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276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a:defRPr/>
            </a:pPr>
            <a:endParaRPr lang="en-US"/>
          </a:p>
        </p:txBody>
      </p:sp>
      <p:sp>
        <p:nvSpPr>
          <p:cNvPr id="20276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77"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rtl="0" eaLnBrk="0" fontAlgn="base" hangingPunct="0">
        <a:spcBef>
          <a:spcPct val="0"/>
        </a:spcBef>
        <a:spcAft>
          <a:spcPct val="0"/>
        </a:spcAft>
        <a:defRPr sz="4400" b="1">
          <a:solidFill>
            <a:schemeClr va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hlink"/>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jp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8.jpg"/><Relationship Id="rId5" Type="http://schemas.openxmlformats.org/officeDocument/2006/relationships/image" Target="../media/image39.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7.mp4"/><Relationship Id="rId7" Type="http://schemas.openxmlformats.org/officeDocument/2006/relationships/image" Target="../media/image41.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video" Target="../media/media7.mp4"/></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7.png"/><Relationship Id="rId4"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media" Target="../media/media14.mp4"/><Relationship Id="rId7" Type="http://schemas.openxmlformats.org/officeDocument/2006/relationships/image" Target="../media/image55.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54.png"/><Relationship Id="rId5" Type="http://schemas.openxmlformats.org/officeDocument/2006/relationships/slideLayout" Target="../slideLayouts/slideLayout2.xml"/><Relationship Id="rId4" Type="http://schemas.openxmlformats.org/officeDocument/2006/relationships/video" Target="../media/media14.mp4"/></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59.jp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60.png"/><Relationship Id="rId4"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notesSlide" Target="../notesSlides/notesSlide16.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69.png"/><Relationship Id="rId4"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3" Type="http://schemas.microsoft.com/office/2007/relationships/media" Target="../media/media22.mp4"/><Relationship Id="rId7" Type="http://schemas.openxmlformats.org/officeDocument/2006/relationships/image" Target="../media/image71.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70.png"/><Relationship Id="rId5" Type="http://schemas.openxmlformats.org/officeDocument/2006/relationships/slideLayout" Target="../slideLayouts/slideLayout2.xml"/><Relationship Id="rId4" Type="http://schemas.openxmlformats.org/officeDocument/2006/relationships/video" Target="../media/media22.mp4"/></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5" Type="http://schemas.openxmlformats.org/officeDocument/2006/relationships/image" Target="../media/image72.png"/><Relationship Id="rId4"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4.mp4"/><Relationship Id="rId1" Type="http://schemas.microsoft.com/office/2007/relationships/media" Target="../media/media24.mp4"/><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5.mp4"/><Relationship Id="rId1" Type="http://schemas.microsoft.com/office/2007/relationships/media" Target="../media/media25.mp4"/><Relationship Id="rId5" Type="http://schemas.openxmlformats.org/officeDocument/2006/relationships/image" Target="../media/image78.jp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hyperlink" Target="http://www.elsevier.com/termsandcondition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p4"/><Relationship Id="rId1" Type="http://schemas.microsoft.com/office/2007/relationships/media" Target="../media/media27.mp4"/><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8.mp4"/><Relationship Id="rId1" Type="http://schemas.microsoft.com/office/2007/relationships/media" Target="../media/media28.mp4"/><Relationship Id="rId4" Type="http://schemas.openxmlformats.org/officeDocument/2006/relationships/image" Target="../media/image103.png"/></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9.mp4"/><Relationship Id="rId1" Type="http://schemas.microsoft.com/office/2007/relationships/media" Target="../media/media29.mp4"/><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microsoft.com/office/2007/relationships/media" Target="../media/media31.mp4"/><Relationship Id="rId7" Type="http://schemas.openxmlformats.org/officeDocument/2006/relationships/image" Target="../media/image112.png"/><Relationship Id="rId2" Type="http://schemas.openxmlformats.org/officeDocument/2006/relationships/video" Target="../media/media30.mp4"/><Relationship Id="rId1" Type="http://schemas.microsoft.com/office/2007/relationships/media" Target="../media/media30.mp4"/><Relationship Id="rId6" Type="http://schemas.openxmlformats.org/officeDocument/2006/relationships/image" Target="../media/image111.png"/><Relationship Id="rId5" Type="http://schemas.openxmlformats.org/officeDocument/2006/relationships/slideLayout" Target="../slideLayouts/slideLayout6.xml"/><Relationship Id="rId4" Type="http://schemas.openxmlformats.org/officeDocument/2006/relationships/video" Target="../media/media31.mp4"/></Relationships>
</file>

<file path=ppt/slides/_rels/slide8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2.mp4"/><Relationship Id="rId1" Type="http://schemas.microsoft.com/office/2007/relationships/media" Target="../media/media32.mp4"/><Relationship Id="rId5" Type="http://schemas.openxmlformats.org/officeDocument/2006/relationships/image" Target="../media/image114.png"/><Relationship Id="rId4" Type="http://schemas.openxmlformats.org/officeDocument/2006/relationships/notesSlide" Target="../notesSlides/notesSlide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3.mp4"/><Relationship Id="rId1" Type="http://schemas.microsoft.com/office/2007/relationships/media" Target="../media/media33.mp4"/><Relationship Id="rId4" Type="http://schemas.openxmlformats.org/officeDocument/2006/relationships/image" Target="../media/image115.png"/></Relationships>
</file>

<file path=ppt/slides/_rels/slide9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6900"/>
            <a:ext cx="7772400" cy="1104900"/>
          </a:xfrm>
        </p:spPr>
        <p:txBody>
          <a:bodyPr/>
          <a:lstStyle/>
          <a:p>
            <a:r>
              <a:rPr lang="en-US" dirty="0"/>
              <a:t>Right Heart Valves</a:t>
            </a:r>
          </a:p>
        </p:txBody>
      </p:sp>
      <p:sp>
        <p:nvSpPr>
          <p:cNvPr id="3" name="Subtitle 2"/>
          <p:cNvSpPr>
            <a:spLocks noGrp="1"/>
          </p:cNvSpPr>
          <p:nvPr>
            <p:ph type="subTitle" idx="1"/>
          </p:nvPr>
        </p:nvSpPr>
        <p:spPr>
          <a:xfrm>
            <a:off x="1371600" y="3429000"/>
            <a:ext cx="7010400" cy="2929694"/>
          </a:xfrm>
        </p:spPr>
        <p:txBody>
          <a:bodyPr/>
          <a:lstStyle/>
          <a:p>
            <a:r>
              <a:rPr lang="en-US" dirty="0"/>
              <a:t>Neeraj Jain, MD , FACC</a:t>
            </a:r>
          </a:p>
          <a:p>
            <a:r>
              <a:rPr lang="en-US" sz="2800" dirty="0"/>
              <a:t>Raja W. </a:t>
            </a:r>
            <a:r>
              <a:rPr lang="en-US" sz="2800" dirty="0" err="1"/>
              <a:t>Dhurandhar</a:t>
            </a:r>
            <a:r>
              <a:rPr lang="en-US" sz="2800" dirty="0"/>
              <a:t> Professor of Medicine</a:t>
            </a:r>
          </a:p>
          <a:p>
            <a:r>
              <a:rPr lang="en-US" sz="2800" dirty="0"/>
              <a:t>LSU Health—New Orleans</a:t>
            </a:r>
          </a:p>
          <a:p>
            <a:r>
              <a:rPr lang="en-US" sz="2800" dirty="0"/>
              <a:t>CVD Fellowship Program Director</a:t>
            </a:r>
          </a:p>
          <a:p>
            <a:r>
              <a:rPr lang="en-US" sz="2800" dirty="0"/>
              <a:t>Louisiana ACC Chapter Governor </a:t>
            </a:r>
          </a:p>
        </p:txBody>
      </p:sp>
      <p:pic>
        <p:nvPicPr>
          <p:cNvPr id="4" name="Picture 6" descr="purple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2795"/>
            <a:ext cx="3595769"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3" y="24596"/>
            <a:ext cx="2982657" cy="1137454"/>
          </a:xfrm>
          <a:prstGeom prst="rect">
            <a:avLst/>
          </a:prstGeom>
        </p:spPr>
      </p:pic>
      <p:sp>
        <p:nvSpPr>
          <p:cNvPr id="7" name="TextBox 6"/>
          <p:cNvSpPr txBox="1"/>
          <p:nvPr/>
        </p:nvSpPr>
        <p:spPr>
          <a:xfrm>
            <a:off x="152400" y="6421149"/>
            <a:ext cx="3237746" cy="369332"/>
          </a:xfrm>
          <a:prstGeom prst="rect">
            <a:avLst/>
          </a:prstGeom>
          <a:noFill/>
        </p:spPr>
        <p:txBody>
          <a:bodyPr wrap="none" rtlCol="0">
            <a:spAutoFit/>
          </a:bodyPr>
          <a:lstStyle/>
          <a:p>
            <a:r>
              <a:rPr lang="en-US" i="1" dirty="0"/>
              <a:t>No Disclosures or Conflicts of Interests</a:t>
            </a:r>
          </a:p>
        </p:txBody>
      </p:sp>
    </p:spTree>
    <p:extLst>
      <p:ext uri="{BB962C8B-B14F-4D97-AF65-F5344CB8AC3E}">
        <p14:creationId xmlns:p14="http://schemas.microsoft.com/office/powerpoint/2010/main" val="428597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83456" cy="1066800"/>
          </a:xfrm>
        </p:spPr>
        <p:txBody>
          <a:bodyPr/>
          <a:lstStyle/>
          <a:p>
            <a:r>
              <a:rPr lang="en-US" sz="3600" dirty="0"/>
              <a:t>2020 </a:t>
            </a:r>
            <a:r>
              <a:rPr lang="en-US" sz="3600" dirty="0" err="1"/>
              <a:t>ASCeXAM</a:t>
            </a:r>
            <a:r>
              <a:rPr lang="en-US" sz="3600" dirty="0"/>
              <a:t> Examination Content Outline</a:t>
            </a:r>
          </a:p>
        </p:txBody>
      </p:sp>
      <p:pic>
        <p:nvPicPr>
          <p:cNvPr id="8" name="Content Placeholder 7"/>
          <p:cNvPicPr>
            <a:picLocks noGrp="1" noChangeAspect="1"/>
          </p:cNvPicPr>
          <p:nvPr>
            <p:ph idx="1"/>
          </p:nvPr>
        </p:nvPicPr>
        <p:blipFill>
          <a:blip r:embed="rId2"/>
          <a:stretch>
            <a:fillRect/>
          </a:stretch>
        </p:blipFill>
        <p:spPr>
          <a:xfrm>
            <a:off x="4572000" y="1254482"/>
            <a:ext cx="4363856" cy="3059575"/>
          </a:xfrm>
          <a:prstGeom prst="rect">
            <a:avLst/>
          </a:prstGeom>
        </p:spPr>
      </p:pic>
      <p:pic>
        <p:nvPicPr>
          <p:cNvPr id="7" name="Picture 6"/>
          <p:cNvPicPr>
            <a:picLocks noChangeAspect="1"/>
          </p:cNvPicPr>
          <p:nvPr/>
        </p:nvPicPr>
        <p:blipFill>
          <a:blip r:embed="rId3"/>
          <a:stretch>
            <a:fillRect/>
          </a:stretch>
        </p:blipFill>
        <p:spPr>
          <a:xfrm>
            <a:off x="152400" y="1254482"/>
            <a:ext cx="4291013" cy="5443120"/>
          </a:xfrm>
          <a:prstGeom prst="rect">
            <a:avLst/>
          </a:prstGeom>
        </p:spPr>
      </p:pic>
      <p:sp>
        <p:nvSpPr>
          <p:cNvPr id="9" name="Rectangle 8"/>
          <p:cNvSpPr/>
          <p:nvPr/>
        </p:nvSpPr>
        <p:spPr bwMode="auto">
          <a:xfrm>
            <a:off x="381000" y="2743201"/>
            <a:ext cx="12954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0" name="Rectangle 9"/>
          <p:cNvSpPr/>
          <p:nvPr/>
        </p:nvSpPr>
        <p:spPr bwMode="auto">
          <a:xfrm>
            <a:off x="4724400" y="2057400"/>
            <a:ext cx="2209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1" name="Rectangle 10"/>
          <p:cNvSpPr/>
          <p:nvPr/>
        </p:nvSpPr>
        <p:spPr bwMode="auto">
          <a:xfrm>
            <a:off x="4710444" y="2778482"/>
            <a:ext cx="2209800" cy="31043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2" name="Rectangle 11"/>
          <p:cNvSpPr/>
          <p:nvPr/>
        </p:nvSpPr>
        <p:spPr bwMode="auto">
          <a:xfrm>
            <a:off x="381000" y="5257800"/>
            <a:ext cx="1295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pic>
        <p:nvPicPr>
          <p:cNvPr id="13" name="Picture 12"/>
          <p:cNvPicPr>
            <a:picLocks noChangeAspect="1"/>
          </p:cNvPicPr>
          <p:nvPr/>
        </p:nvPicPr>
        <p:blipFill>
          <a:blip r:embed="rId4"/>
          <a:stretch>
            <a:fillRect/>
          </a:stretch>
        </p:blipFill>
        <p:spPr>
          <a:xfrm>
            <a:off x="6154557" y="5299462"/>
            <a:ext cx="2781299" cy="1398140"/>
          </a:xfrm>
          <a:prstGeom prst="rect">
            <a:avLst/>
          </a:prstGeom>
        </p:spPr>
      </p:pic>
    </p:spTree>
    <p:extLst>
      <p:ext uri="{BB962C8B-B14F-4D97-AF65-F5344CB8AC3E}">
        <p14:creationId xmlns:p14="http://schemas.microsoft.com/office/powerpoint/2010/main" val="8241078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4495800"/>
          </a:xfrm>
        </p:spPr>
        <p:txBody>
          <a:bodyPr/>
          <a:lstStyle/>
          <a:p>
            <a:br>
              <a:rPr lang="en-US" dirty="0"/>
            </a:br>
            <a:r>
              <a:rPr lang="en-US" dirty="0"/>
              <a:t>Thank you for your dedication to CV Imaging Quality!</a:t>
            </a:r>
            <a:br>
              <a:rPr lang="en-US" dirty="0"/>
            </a:br>
            <a:br>
              <a:rPr lang="en-US" dirty="0"/>
            </a:br>
            <a:r>
              <a:rPr lang="en-US" dirty="0"/>
              <a:t>Certification Matters!</a:t>
            </a:r>
            <a:br>
              <a:rPr lang="en-US" dirty="0"/>
            </a:br>
            <a:endParaRPr lang="en-US" i="1"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534" y="131656"/>
            <a:ext cx="4038600" cy="8992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39"/>
            <a:ext cx="2982657" cy="1137454"/>
          </a:xfrm>
          <a:prstGeom prst="rect">
            <a:avLst/>
          </a:prstGeom>
        </p:spPr>
      </p:pic>
    </p:spTree>
    <p:extLst>
      <p:ext uri="{BB962C8B-B14F-4D97-AF65-F5344CB8AC3E}">
        <p14:creationId xmlns:p14="http://schemas.microsoft.com/office/powerpoint/2010/main" val="1840474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95800" y="304800"/>
            <a:ext cx="4191000" cy="2590800"/>
          </a:xfrm>
        </p:spPr>
        <p:txBody>
          <a:bodyPr/>
          <a:lstStyle/>
          <a:p>
            <a:r>
              <a:rPr lang="en-US" dirty="0"/>
              <a:t>Natural History of TR and Future Therapeutic Direction</a:t>
            </a:r>
          </a:p>
        </p:txBody>
      </p:sp>
      <p:pic>
        <p:nvPicPr>
          <p:cNvPr id="11" name="Content Placeholder 10"/>
          <p:cNvPicPr>
            <a:picLocks noGrp="1" noChangeAspect="1"/>
          </p:cNvPicPr>
          <p:nvPr>
            <p:ph sz="half" idx="2"/>
          </p:nvPr>
        </p:nvPicPr>
        <p:blipFill>
          <a:blip r:embed="rId2"/>
          <a:stretch>
            <a:fillRect/>
          </a:stretch>
        </p:blipFill>
        <p:spPr>
          <a:xfrm>
            <a:off x="57150" y="152400"/>
            <a:ext cx="3829050" cy="3809210"/>
          </a:xfrm>
          <a:prstGeom prst="rect">
            <a:avLst/>
          </a:prstGeom>
        </p:spPr>
      </p:pic>
      <p:pic>
        <p:nvPicPr>
          <p:cNvPr id="10" name="Content Placeholder 9"/>
          <p:cNvPicPr>
            <a:picLocks noGrp="1" noChangeAspect="1"/>
          </p:cNvPicPr>
          <p:nvPr>
            <p:ph sz="half" idx="1"/>
          </p:nvPr>
        </p:nvPicPr>
        <p:blipFill>
          <a:blip r:embed="rId3"/>
          <a:stretch>
            <a:fillRect/>
          </a:stretch>
        </p:blipFill>
        <p:spPr>
          <a:xfrm>
            <a:off x="3886200" y="3418460"/>
            <a:ext cx="5257800" cy="3439539"/>
          </a:xfrm>
          <a:prstGeom prst="rect">
            <a:avLst/>
          </a:prstGeom>
        </p:spPr>
      </p:pic>
      <p:sp>
        <p:nvSpPr>
          <p:cNvPr id="3" name="TextBox 2"/>
          <p:cNvSpPr txBox="1"/>
          <p:nvPr/>
        </p:nvSpPr>
        <p:spPr>
          <a:xfrm>
            <a:off x="0" y="4270023"/>
            <a:ext cx="3845861" cy="2246769"/>
          </a:xfrm>
          <a:prstGeom prst="rect">
            <a:avLst/>
          </a:prstGeom>
          <a:noFill/>
        </p:spPr>
        <p:txBody>
          <a:bodyPr wrap="none" rtlCol="0">
            <a:spAutoFit/>
          </a:bodyPr>
          <a:lstStyle/>
          <a:p>
            <a:r>
              <a:rPr lang="en-US" sz="2000" dirty="0">
                <a:latin typeface="+mj-lt"/>
              </a:rPr>
              <a:t>Patients with isolated TR or TR </a:t>
            </a:r>
          </a:p>
          <a:p>
            <a:r>
              <a:rPr lang="en-US" sz="2000" dirty="0">
                <a:latin typeface="+mj-lt"/>
              </a:rPr>
              <a:t>Associated with left heart disease</a:t>
            </a:r>
          </a:p>
          <a:p>
            <a:r>
              <a:rPr lang="en-US" sz="2000" dirty="0">
                <a:latin typeface="+mj-lt"/>
              </a:rPr>
              <a:t>Carry excess morbidity &amp; mortality.</a:t>
            </a:r>
          </a:p>
          <a:p>
            <a:endParaRPr lang="en-US" sz="2000" dirty="0">
              <a:latin typeface="+mj-lt"/>
            </a:endParaRPr>
          </a:p>
          <a:p>
            <a:r>
              <a:rPr lang="en-US" sz="2000" dirty="0">
                <a:latin typeface="+mj-lt"/>
              </a:rPr>
              <a:t>Whether </a:t>
            </a:r>
            <a:r>
              <a:rPr lang="en-US" sz="2000" dirty="0" err="1">
                <a:latin typeface="+mj-lt"/>
              </a:rPr>
              <a:t>transcatheter</a:t>
            </a:r>
            <a:r>
              <a:rPr lang="en-US" sz="2000" dirty="0">
                <a:latin typeface="+mj-lt"/>
              </a:rPr>
              <a:t> approaches</a:t>
            </a:r>
          </a:p>
          <a:p>
            <a:r>
              <a:rPr lang="en-US" sz="2000" dirty="0">
                <a:latin typeface="+mj-lt"/>
              </a:rPr>
              <a:t>To reduce TR will be clinically </a:t>
            </a:r>
          </a:p>
          <a:p>
            <a:r>
              <a:rPr lang="en-US" sz="2000" dirty="0">
                <a:latin typeface="+mj-lt"/>
              </a:rPr>
              <a:t>effective remains to be elucidated.</a:t>
            </a:r>
          </a:p>
        </p:txBody>
      </p:sp>
    </p:spTree>
    <p:extLst>
      <p:ext uri="{BB962C8B-B14F-4D97-AF65-F5344CB8AC3E}">
        <p14:creationId xmlns:p14="http://schemas.microsoft.com/office/powerpoint/2010/main" val="1816586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Ventricle Anatomy</a:t>
            </a:r>
          </a:p>
        </p:txBody>
      </p:sp>
      <p:sp>
        <p:nvSpPr>
          <p:cNvPr id="5" name="Content Placeholder 4"/>
          <p:cNvSpPr>
            <a:spLocks noGrp="1"/>
          </p:cNvSpPr>
          <p:nvPr>
            <p:ph idx="1"/>
          </p:nvPr>
        </p:nvSpPr>
        <p:spPr>
          <a:xfrm>
            <a:off x="162046" y="1143000"/>
            <a:ext cx="4181354" cy="4983163"/>
          </a:xfrm>
        </p:spPr>
        <p:txBody>
          <a:bodyPr/>
          <a:lstStyle/>
          <a:p>
            <a:pPr marL="0" indent="0">
              <a:buNone/>
            </a:pPr>
            <a:r>
              <a:rPr lang="en-US" dirty="0"/>
              <a:t>3 Sections</a:t>
            </a:r>
          </a:p>
          <a:p>
            <a:pPr marL="0" indent="0">
              <a:buNone/>
            </a:pPr>
            <a:endParaRPr lang="en-US" dirty="0"/>
          </a:p>
          <a:p>
            <a:r>
              <a:rPr lang="en-US" dirty="0"/>
              <a:t>INLET</a:t>
            </a:r>
          </a:p>
          <a:p>
            <a:pPr lvl="1"/>
            <a:r>
              <a:rPr lang="en-US" dirty="0"/>
              <a:t>TV, chordae &amp; Pap m. </a:t>
            </a:r>
          </a:p>
          <a:p>
            <a:r>
              <a:rPr lang="en-US" dirty="0"/>
              <a:t>APICAL</a:t>
            </a:r>
          </a:p>
          <a:p>
            <a:pPr lvl="1"/>
            <a:r>
              <a:rPr lang="en-US" dirty="0" err="1"/>
              <a:t>Trabeculations</a:t>
            </a:r>
            <a:endParaRPr lang="en-US" dirty="0"/>
          </a:p>
          <a:p>
            <a:r>
              <a:rPr lang="en-US" dirty="0"/>
              <a:t>OUTLET (CONUS)</a:t>
            </a:r>
          </a:p>
          <a:p>
            <a:pPr lvl="1"/>
            <a:r>
              <a:rPr lang="en-US" dirty="0"/>
              <a:t>Smooth outflow region</a:t>
            </a:r>
          </a:p>
        </p:txBody>
      </p:sp>
      <p:pic>
        <p:nvPicPr>
          <p:cNvPr id="7" name="Picture 6"/>
          <p:cNvPicPr>
            <a:picLocks noChangeAspect="1"/>
          </p:cNvPicPr>
          <p:nvPr/>
        </p:nvPicPr>
        <p:blipFill>
          <a:blip r:embed="rId2"/>
          <a:stretch>
            <a:fillRect/>
          </a:stretch>
        </p:blipFill>
        <p:spPr>
          <a:xfrm>
            <a:off x="4336648" y="2133600"/>
            <a:ext cx="4648200" cy="3351489"/>
          </a:xfrm>
          <a:prstGeom prst="rect">
            <a:avLst/>
          </a:prstGeom>
        </p:spPr>
      </p:pic>
    </p:spTree>
    <p:extLst>
      <p:ext uri="{BB962C8B-B14F-4D97-AF65-F5344CB8AC3E}">
        <p14:creationId xmlns:p14="http://schemas.microsoft.com/office/powerpoint/2010/main" val="247159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446"/>
            <a:ext cx="4114800" cy="742358"/>
          </a:xfrm>
        </p:spPr>
        <p:txBody>
          <a:bodyPr/>
          <a:lstStyle/>
          <a:p>
            <a:r>
              <a:rPr lang="en-US" dirty="0"/>
              <a:t>Right Ventricular Anatomy</a:t>
            </a:r>
          </a:p>
        </p:txBody>
      </p:sp>
      <p:sp>
        <p:nvSpPr>
          <p:cNvPr id="5" name="Content Placeholder 4"/>
          <p:cNvSpPr>
            <a:spLocks noGrp="1"/>
          </p:cNvSpPr>
          <p:nvPr>
            <p:ph idx="1"/>
          </p:nvPr>
        </p:nvSpPr>
        <p:spPr>
          <a:xfrm>
            <a:off x="228600" y="1143001"/>
            <a:ext cx="4343400" cy="2362200"/>
          </a:xfrm>
        </p:spPr>
        <p:txBody>
          <a:bodyPr/>
          <a:lstStyle/>
          <a:p>
            <a:pPr marL="0" indent="0">
              <a:buNone/>
            </a:pPr>
            <a:r>
              <a:rPr lang="en-US" u="sng" dirty="0"/>
              <a:t>3 Bands:</a:t>
            </a:r>
          </a:p>
          <a:p>
            <a:r>
              <a:rPr lang="en-US" dirty="0"/>
              <a:t>Parietal band</a:t>
            </a:r>
          </a:p>
          <a:p>
            <a:r>
              <a:rPr lang="en-US" dirty="0" err="1"/>
              <a:t>Septomarginal</a:t>
            </a:r>
            <a:r>
              <a:rPr lang="en-US" dirty="0"/>
              <a:t> band</a:t>
            </a:r>
          </a:p>
          <a:p>
            <a:r>
              <a:rPr lang="en-US" dirty="0"/>
              <a:t>Moderator band</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2790" t="3566" r="545" b="8101"/>
          <a:stretch/>
        </p:blipFill>
        <p:spPr>
          <a:xfrm>
            <a:off x="4648200" y="152400"/>
            <a:ext cx="3276600" cy="4038600"/>
          </a:xfrm>
          <a:prstGeom prst="rect">
            <a:avLst/>
          </a:prstGeom>
        </p:spPr>
      </p:pic>
      <p:sp>
        <p:nvSpPr>
          <p:cNvPr id="9" name="Content Placeholder 4"/>
          <p:cNvSpPr txBox="1">
            <a:spLocks/>
          </p:cNvSpPr>
          <p:nvPr/>
        </p:nvSpPr>
        <p:spPr bwMode="auto">
          <a:xfrm>
            <a:off x="3886200" y="3652398"/>
            <a:ext cx="5181600" cy="31294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endParaRPr lang="en-US" kern="0" dirty="0"/>
          </a:p>
          <a:p>
            <a:pPr marL="0" indent="0">
              <a:buFont typeface="Wingdings" pitchFamily="2" charset="2"/>
              <a:buNone/>
            </a:pPr>
            <a:r>
              <a:rPr lang="en-US" b="1" u="sng" kern="0" dirty="0" err="1">
                <a:solidFill>
                  <a:schemeClr val="accent1">
                    <a:lumMod val="60000"/>
                    <a:lumOff val="40000"/>
                  </a:schemeClr>
                </a:solidFill>
              </a:rPr>
              <a:t>Ventriculo</a:t>
            </a:r>
            <a:r>
              <a:rPr lang="en-US" b="1" u="sng" kern="0" dirty="0">
                <a:solidFill>
                  <a:schemeClr val="accent1">
                    <a:lumMod val="60000"/>
                    <a:lumOff val="40000"/>
                  </a:schemeClr>
                </a:solidFill>
              </a:rPr>
              <a:t>-infundibular fold</a:t>
            </a:r>
          </a:p>
          <a:p>
            <a:pPr lvl="1"/>
            <a:r>
              <a:rPr lang="en-US" kern="0" dirty="0"/>
              <a:t>Aka crista </a:t>
            </a:r>
            <a:r>
              <a:rPr lang="en-US" kern="0" dirty="0" err="1"/>
              <a:t>supraventricularis</a:t>
            </a:r>
            <a:endParaRPr lang="en-US" kern="0" dirty="0"/>
          </a:p>
          <a:p>
            <a:pPr lvl="1"/>
            <a:r>
              <a:rPr lang="en-US" kern="0" dirty="0"/>
              <a:t>Separates inlet from outlet (thus TV from PV) </a:t>
            </a:r>
          </a:p>
          <a:p>
            <a:pPr lvl="1"/>
            <a:r>
              <a:rPr lang="en-US" kern="0" dirty="0"/>
              <a:t>Forms posterior RVOT</a:t>
            </a:r>
          </a:p>
        </p:txBody>
      </p:sp>
      <p:pic>
        <p:nvPicPr>
          <p:cNvPr id="7" name="Picture 6"/>
          <p:cNvPicPr>
            <a:picLocks noChangeAspect="1"/>
          </p:cNvPicPr>
          <p:nvPr/>
        </p:nvPicPr>
        <p:blipFill>
          <a:blip r:embed="rId3"/>
          <a:stretch>
            <a:fillRect/>
          </a:stretch>
        </p:blipFill>
        <p:spPr>
          <a:xfrm>
            <a:off x="652463" y="3623593"/>
            <a:ext cx="2638425" cy="2995135"/>
          </a:xfrm>
          <a:prstGeom prst="rect">
            <a:avLst/>
          </a:prstGeom>
        </p:spPr>
      </p:pic>
      <p:cxnSp>
        <p:nvCxnSpPr>
          <p:cNvPr id="8" name="Elbow Connector 7"/>
          <p:cNvCxnSpPr/>
          <p:nvPr/>
        </p:nvCxnSpPr>
        <p:spPr bwMode="auto">
          <a:xfrm rot="16200000" flipH="1">
            <a:off x="-515134" y="2837666"/>
            <a:ext cx="2789218" cy="1289050"/>
          </a:xfrm>
          <a:prstGeom prst="bentConnector3">
            <a:avLst/>
          </a:prstGeom>
          <a:solidFill>
            <a:schemeClr val="accent1"/>
          </a:solidFill>
          <a:ln w="38100" cap="flat" cmpd="sng" algn="ctr">
            <a:solidFill>
              <a:srgbClr val="FFFF00"/>
            </a:solidFill>
            <a:prstDash val="solid"/>
            <a:round/>
            <a:headEnd type="none" w="med" len="med"/>
            <a:tailEnd type="triangle"/>
          </a:ln>
          <a:effectLst/>
        </p:spPr>
      </p:cxnSp>
      <p:cxnSp>
        <p:nvCxnSpPr>
          <p:cNvPr id="11" name="Elbow Connector 10"/>
          <p:cNvCxnSpPr/>
          <p:nvPr/>
        </p:nvCxnSpPr>
        <p:spPr bwMode="auto">
          <a:xfrm flipV="1">
            <a:off x="4200525" y="2087582"/>
            <a:ext cx="2352675" cy="528064"/>
          </a:xfrm>
          <a:prstGeom prst="bentConnector3">
            <a:avLst>
              <a:gd name="adj1" fmla="val 10150"/>
            </a:avLst>
          </a:prstGeom>
          <a:solidFill>
            <a:schemeClr val="accent1"/>
          </a:solidFill>
          <a:ln w="38100" cap="flat" cmpd="sng" algn="ctr">
            <a:solidFill>
              <a:srgbClr val="66FF33"/>
            </a:solidFill>
            <a:prstDash val="solid"/>
            <a:round/>
            <a:headEnd type="none" w="med" len="med"/>
            <a:tailEnd type="triangle"/>
          </a:ln>
          <a:effectLst/>
        </p:spPr>
      </p:cxnSp>
      <p:cxnSp>
        <p:nvCxnSpPr>
          <p:cNvPr id="14" name="Elbow Connector 13"/>
          <p:cNvCxnSpPr/>
          <p:nvPr/>
        </p:nvCxnSpPr>
        <p:spPr bwMode="auto">
          <a:xfrm rot="5400000">
            <a:off x="1562102" y="4152902"/>
            <a:ext cx="2133598" cy="685798"/>
          </a:xfrm>
          <a:prstGeom prst="bentConnector3">
            <a:avLst>
              <a:gd name="adj1" fmla="val 13110"/>
            </a:avLst>
          </a:prstGeom>
          <a:solidFill>
            <a:schemeClr val="accent1"/>
          </a:solidFill>
          <a:ln w="38100" cap="flat" cmpd="sng" algn="ctr">
            <a:solidFill>
              <a:srgbClr val="FF3300"/>
            </a:solidFill>
            <a:prstDash val="solid"/>
            <a:round/>
            <a:headEnd type="none" w="med" len="med"/>
            <a:tailEnd type="triangle"/>
          </a:ln>
          <a:effectLst/>
        </p:spPr>
      </p:cxnSp>
      <p:sp>
        <p:nvSpPr>
          <p:cNvPr id="22" name="Down Arrow 21"/>
          <p:cNvSpPr/>
          <p:nvPr/>
        </p:nvSpPr>
        <p:spPr bwMode="auto">
          <a:xfrm rot="19617187">
            <a:off x="4995863" y="1374978"/>
            <a:ext cx="762000" cy="381000"/>
          </a:xfrm>
          <a:prstGeom prst="down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23" name="Down Arrow 22"/>
          <p:cNvSpPr/>
          <p:nvPr/>
        </p:nvSpPr>
        <p:spPr bwMode="auto">
          <a:xfrm rot="4043095">
            <a:off x="1795322" y="4649578"/>
            <a:ext cx="339190" cy="545867"/>
          </a:xfrm>
          <a:prstGeom prst="downArrow">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24" name="TextBox 23"/>
          <p:cNvSpPr txBox="1"/>
          <p:nvPr/>
        </p:nvSpPr>
        <p:spPr>
          <a:xfrm rot="19789172">
            <a:off x="5108347" y="1385610"/>
            <a:ext cx="486030" cy="307777"/>
          </a:xfrm>
          <a:prstGeom prst="rect">
            <a:avLst/>
          </a:prstGeom>
          <a:noFill/>
        </p:spPr>
        <p:txBody>
          <a:bodyPr wrap="none" rtlCol="0">
            <a:spAutoFit/>
          </a:bodyPr>
          <a:lstStyle/>
          <a:p>
            <a:r>
              <a:rPr lang="en-US" sz="1400" b="1" dirty="0"/>
              <a:t>VIF</a:t>
            </a:r>
          </a:p>
        </p:txBody>
      </p:sp>
      <p:sp>
        <p:nvSpPr>
          <p:cNvPr id="25" name="TextBox 24"/>
          <p:cNvSpPr txBox="1"/>
          <p:nvPr/>
        </p:nvSpPr>
        <p:spPr>
          <a:xfrm rot="20360523">
            <a:off x="1757386" y="4751947"/>
            <a:ext cx="486030" cy="307777"/>
          </a:xfrm>
          <a:prstGeom prst="rect">
            <a:avLst/>
          </a:prstGeom>
          <a:noFill/>
        </p:spPr>
        <p:txBody>
          <a:bodyPr wrap="none" rtlCol="0">
            <a:spAutoFit/>
          </a:bodyPr>
          <a:lstStyle/>
          <a:p>
            <a:r>
              <a:rPr lang="en-US" sz="1400" b="1" dirty="0">
                <a:solidFill>
                  <a:schemeClr val="bg2"/>
                </a:solidFill>
              </a:rPr>
              <a:t>VIF</a:t>
            </a:r>
          </a:p>
        </p:txBody>
      </p:sp>
      <p:cxnSp>
        <p:nvCxnSpPr>
          <p:cNvPr id="29" name="Elbow Connector 28"/>
          <p:cNvCxnSpPr/>
          <p:nvPr/>
        </p:nvCxnSpPr>
        <p:spPr bwMode="auto">
          <a:xfrm rot="16200000" flipH="1">
            <a:off x="894418" y="3870096"/>
            <a:ext cx="2259288" cy="219075"/>
          </a:xfrm>
          <a:prstGeom prst="bentConnector3">
            <a:avLst>
              <a:gd name="adj1" fmla="val 33606"/>
            </a:avLst>
          </a:prstGeom>
          <a:solidFill>
            <a:schemeClr val="accent1"/>
          </a:solidFill>
          <a:ln w="38100" cap="flat" cmpd="sng" algn="ctr">
            <a:solidFill>
              <a:srgbClr val="66FF33"/>
            </a:solidFill>
            <a:prstDash val="solid"/>
            <a:round/>
            <a:headEnd type="none" w="med" len="med"/>
            <a:tailEnd type="triangle"/>
          </a:ln>
          <a:effectLst/>
        </p:spPr>
      </p:cxnSp>
    </p:spTree>
    <p:extLst>
      <p:ext uri="{BB962C8B-B14F-4D97-AF65-F5344CB8AC3E}">
        <p14:creationId xmlns:p14="http://schemas.microsoft.com/office/powerpoint/2010/main" val="248042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RV Shape</a:t>
            </a:r>
          </a:p>
        </p:txBody>
      </p:sp>
      <p:sp>
        <p:nvSpPr>
          <p:cNvPr id="3" name="Content Placeholder 2"/>
          <p:cNvSpPr>
            <a:spLocks noGrp="1"/>
          </p:cNvSpPr>
          <p:nvPr>
            <p:ph idx="1"/>
          </p:nvPr>
        </p:nvSpPr>
        <p:spPr>
          <a:xfrm>
            <a:off x="457200" y="1132390"/>
            <a:ext cx="8229600" cy="2296610"/>
          </a:xfrm>
        </p:spPr>
        <p:txBody>
          <a:bodyPr/>
          <a:lstStyle/>
          <a:p>
            <a:r>
              <a:rPr lang="en-US" dirty="0"/>
              <a:t>Shape of the RV is complex. </a:t>
            </a:r>
          </a:p>
          <a:p>
            <a:pPr lvl="1"/>
            <a:r>
              <a:rPr lang="en-US" dirty="0"/>
              <a:t>appears triangular from the side</a:t>
            </a:r>
          </a:p>
          <a:p>
            <a:pPr lvl="1"/>
            <a:r>
              <a:rPr lang="en-US" dirty="0"/>
              <a:t>crescent shaped in cross section</a:t>
            </a:r>
          </a:p>
          <a:p>
            <a:r>
              <a:rPr lang="en-US" dirty="0"/>
              <a:t>RV shape is influenced by the IVS position.</a:t>
            </a:r>
          </a:p>
        </p:txBody>
      </p:sp>
      <p:pic>
        <p:nvPicPr>
          <p:cNvPr id="4" name="Picture 3"/>
          <p:cNvPicPr>
            <a:picLocks noChangeAspect="1"/>
          </p:cNvPicPr>
          <p:nvPr/>
        </p:nvPicPr>
        <p:blipFill>
          <a:blip r:embed="rId2"/>
          <a:stretch>
            <a:fillRect/>
          </a:stretch>
        </p:blipFill>
        <p:spPr>
          <a:xfrm>
            <a:off x="75235" y="3395899"/>
            <a:ext cx="6294436" cy="3414870"/>
          </a:xfrm>
          <a:prstGeom prst="rect">
            <a:avLst/>
          </a:prstGeom>
        </p:spPr>
      </p:pic>
      <p:sp>
        <p:nvSpPr>
          <p:cNvPr id="5" name="TextBox 4"/>
          <p:cNvSpPr txBox="1"/>
          <p:nvPr/>
        </p:nvSpPr>
        <p:spPr>
          <a:xfrm>
            <a:off x="6553200" y="3410367"/>
            <a:ext cx="2438400" cy="2677656"/>
          </a:xfrm>
          <a:prstGeom prst="rect">
            <a:avLst/>
          </a:prstGeom>
          <a:noFill/>
        </p:spPr>
        <p:txBody>
          <a:bodyPr wrap="square" rtlCol="0">
            <a:spAutoFit/>
          </a:bodyPr>
          <a:lstStyle/>
          <a:p>
            <a:r>
              <a:rPr lang="en-US" sz="2400" i="1" dirty="0">
                <a:latin typeface="+mn-lt"/>
              </a:rPr>
              <a:t>*  There is no adequate geometric shape that can be used as a model for calculation of RV chamber volumes </a:t>
            </a:r>
          </a:p>
        </p:txBody>
      </p:sp>
      <p:pic>
        <p:nvPicPr>
          <p:cNvPr id="6" name="Picture 5"/>
          <p:cNvPicPr>
            <a:picLocks noChangeAspect="1"/>
          </p:cNvPicPr>
          <p:nvPr/>
        </p:nvPicPr>
        <p:blipFill>
          <a:blip r:embed="rId3"/>
          <a:stretch>
            <a:fillRect/>
          </a:stretch>
        </p:blipFill>
        <p:spPr>
          <a:xfrm>
            <a:off x="6553200" y="254652"/>
            <a:ext cx="2438400" cy="2553420"/>
          </a:xfrm>
          <a:prstGeom prst="rect">
            <a:avLst/>
          </a:prstGeom>
        </p:spPr>
      </p:pic>
      <p:sp>
        <p:nvSpPr>
          <p:cNvPr id="7" name="Rectangle 6"/>
          <p:cNvSpPr/>
          <p:nvPr/>
        </p:nvSpPr>
        <p:spPr>
          <a:xfrm>
            <a:off x="-965" y="6564548"/>
            <a:ext cx="4572000" cy="246221"/>
          </a:xfrm>
          <a:prstGeom prst="rect">
            <a:avLst/>
          </a:prstGeom>
        </p:spPr>
        <p:txBody>
          <a:bodyPr>
            <a:spAutoFit/>
          </a:bodyPr>
          <a:lstStyle/>
          <a:p>
            <a:r>
              <a:rPr lang="en-US" sz="1000" dirty="0">
                <a:solidFill>
                  <a:schemeClr val="bg2"/>
                </a:solidFill>
                <a:latin typeface="Arial" panose="020B0604020202020204" pitchFamily="34" charset="0"/>
              </a:rPr>
              <a:t>Haddad et al. </a:t>
            </a:r>
            <a:r>
              <a:rPr lang="en-US" sz="1000" dirty="0">
                <a:solidFill>
                  <a:srgbClr val="C31C24"/>
                </a:solidFill>
                <a:latin typeface="Arial" panose="020B0604020202020204" pitchFamily="34" charset="0"/>
              </a:rPr>
              <a:t>Circulation </a:t>
            </a:r>
            <a:r>
              <a:rPr lang="en-US" sz="1000" dirty="0">
                <a:solidFill>
                  <a:srgbClr val="000000"/>
                </a:solidFill>
                <a:latin typeface="Arial" panose="020B0604020202020204" pitchFamily="34" charset="0"/>
              </a:rPr>
              <a:t>Volume 117, Issue 13, 1 April 2008</a:t>
            </a:r>
            <a:endParaRPr lang="en-US" sz="1000" dirty="0"/>
          </a:p>
        </p:txBody>
      </p:sp>
      <p:sp>
        <p:nvSpPr>
          <p:cNvPr id="8" name="TextBox 7"/>
          <p:cNvSpPr txBox="1"/>
          <p:nvPr/>
        </p:nvSpPr>
        <p:spPr>
          <a:xfrm>
            <a:off x="5105400" y="3810000"/>
            <a:ext cx="973343" cy="307777"/>
          </a:xfrm>
          <a:prstGeom prst="rect">
            <a:avLst/>
          </a:prstGeom>
          <a:noFill/>
        </p:spPr>
        <p:txBody>
          <a:bodyPr wrap="none" rtlCol="0">
            <a:spAutoFit/>
          </a:bodyPr>
          <a:lstStyle/>
          <a:p>
            <a:r>
              <a:rPr lang="en-US" sz="1400" b="1" dirty="0">
                <a:solidFill>
                  <a:srgbClr val="C00000"/>
                </a:solidFill>
              </a:rPr>
              <a:t>in diastole</a:t>
            </a:r>
          </a:p>
        </p:txBody>
      </p:sp>
      <p:sp>
        <p:nvSpPr>
          <p:cNvPr id="9" name="Oval 8"/>
          <p:cNvSpPr/>
          <p:nvPr/>
        </p:nvSpPr>
        <p:spPr bwMode="auto">
          <a:xfrm>
            <a:off x="3886200" y="3735288"/>
            <a:ext cx="2192543" cy="457200"/>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412468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VVO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628" r="8092"/>
          <a:stretch/>
        </p:blipFill>
        <p:spPr>
          <a:xfrm>
            <a:off x="675190" y="3626391"/>
            <a:ext cx="3820610" cy="3079210"/>
          </a:xfrm>
          <a:prstGeom prst="rect">
            <a:avLst/>
          </a:prstGeom>
        </p:spPr>
      </p:pic>
      <p:pic>
        <p:nvPicPr>
          <p:cNvPr id="6" name="Content Placeholder 5"/>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8290" t="51239" r="59005"/>
          <a:stretch/>
        </p:blipFill>
        <p:spPr>
          <a:xfrm>
            <a:off x="685800" y="1066801"/>
            <a:ext cx="2819400" cy="2819400"/>
          </a:xfrm>
          <a:prstGeom prst="rect">
            <a:avLst/>
          </a:prstGeom>
          <a:ln w="19050">
            <a:solidFill>
              <a:schemeClr val="tx1"/>
            </a:solidFill>
          </a:ln>
        </p:spPr>
      </p:pic>
      <p:sp>
        <p:nvSpPr>
          <p:cNvPr id="2" name="Title 1"/>
          <p:cNvSpPr>
            <a:spLocks noGrp="1"/>
          </p:cNvSpPr>
          <p:nvPr>
            <p:ph type="title"/>
          </p:nvPr>
        </p:nvSpPr>
        <p:spPr>
          <a:xfrm>
            <a:off x="457200" y="24114"/>
            <a:ext cx="8229600" cy="1143000"/>
          </a:xfrm>
        </p:spPr>
        <p:txBody>
          <a:bodyPr/>
          <a:lstStyle/>
          <a:p>
            <a:r>
              <a:rPr lang="en-US" dirty="0"/>
              <a:t>RV Volume Overload Pattern</a:t>
            </a:r>
          </a:p>
        </p:txBody>
      </p:sp>
      <p:sp>
        <p:nvSpPr>
          <p:cNvPr id="5" name="Content Placeholder 4"/>
          <p:cNvSpPr>
            <a:spLocks noGrp="1"/>
          </p:cNvSpPr>
          <p:nvPr>
            <p:ph sz="half" idx="2"/>
          </p:nvPr>
        </p:nvSpPr>
        <p:spPr>
          <a:xfrm>
            <a:off x="4648200" y="1524000"/>
            <a:ext cx="4038600" cy="5181600"/>
          </a:xfrm>
        </p:spPr>
        <p:txBody>
          <a:bodyPr/>
          <a:lstStyle/>
          <a:p>
            <a:r>
              <a:rPr lang="en-US" dirty="0"/>
              <a:t>Shunt (before TV level)	</a:t>
            </a:r>
          </a:p>
          <a:p>
            <a:pPr lvl="1"/>
            <a:r>
              <a:rPr lang="en-US" dirty="0"/>
              <a:t>ASD  </a:t>
            </a:r>
          </a:p>
          <a:p>
            <a:pPr lvl="1"/>
            <a:r>
              <a:rPr lang="en-US" dirty="0"/>
              <a:t>Anomalous PV return</a:t>
            </a:r>
          </a:p>
          <a:p>
            <a:pPr lvl="2"/>
            <a:r>
              <a:rPr lang="en-US" dirty="0"/>
              <a:t>NOT:  typical VSD or PDA or AV fistula.  Not PFO.</a:t>
            </a:r>
          </a:p>
          <a:p>
            <a:r>
              <a:rPr lang="en-US" dirty="0"/>
              <a:t>Valve regurgitation</a:t>
            </a:r>
          </a:p>
          <a:p>
            <a:pPr lvl="1"/>
            <a:r>
              <a:rPr lang="en-US" dirty="0"/>
              <a:t>Severe TR</a:t>
            </a:r>
          </a:p>
          <a:p>
            <a:pPr lvl="1"/>
            <a:r>
              <a:rPr lang="en-US" dirty="0"/>
              <a:t>Severe PR</a:t>
            </a:r>
          </a:p>
          <a:p>
            <a:r>
              <a:rPr lang="en-US" dirty="0"/>
              <a:t>RV myopathy</a:t>
            </a:r>
          </a:p>
          <a:p>
            <a:pPr lvl="1"/>
            <a:r>
              <a:rPr lang="en-US" dirty="0"/>
              <a:t>RV infarct</a:t>
            </a:r>
          </a:p>
          <a:p>
            <a:pPr lvl="1"/>
            <a:r>
              <a:rPr lang="en-US" dirty="0"/>
              <a:t>ARVC</a:t>
            </a:r>
          </a:p>
          <a:p>
            <a:pPr lvl="1"/>
            <a:r>
              <a:rPr lang="en-US" dirty="0"/>
              <a:t>Storage disease</a:t>
            </a:r>
          </a:p>
        </p:txBody>
      </p:sp>
      <p:sp>
        <p:nvSpPr>
          <p:cNvPr id="7" name="Down Arrow 6"/>
          <p:cNvSpPr/>
          <p:nvPr/>
        </p:nvSpPr>
        <p:spPr bwMode="auto">
          <a:xfrm>
            <a:off x="1295400" y="1088502"/>
            <a:ext cx="381000" cy="381000"/>
          </a:xfrm>
          <a:prstGeom prst="downArrow">
            <a:avLst/>
          </a:prstGeom>
          <a:solidFill>
            <a:srgbClr val="7030A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8" name="Down Arrow 7"/>
          <p:cNvSpPr/>
          <p:nvPr/>
        </p:nvSpPr>
        <p:spPr bwMode="auto">
          <a:xfrm>
            <a:off x="2667000" y="1093325"/>
            <a:ext cx="381000" cy="381000"/>
          </a:xfrm>
          <a:prstGeom prst="downArrow">
            <a:avLst/>
          </a:prstGeom>
          <a:solidFill>
            <a:srgbClr val="7030A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9" name="TextBox 8"/>
          <p:cNvSpPr txBox="1"/>
          <p:nvPr/>
        </p:nvSpPr>
        <p:spPr>
          <a:xfrm>
            <a:off x="4800600" y="1088502"/>
            <a:ext cx="2021323" cy="369332"/>
          </a:xfrm>
          <a:prstGeom prst="rect">
            <a:avLst/>
          </a:prstGeom>
          <a:noFill/>
        </p:spPr>
        <p:txBody>
          <a:bodyPr wrap="none" rtlCol="0">
            <a:spAutoFit/>
          </a:bodyPr>
          <a:lstStyle/>
          <a:p>
            <a:r>
              <a:rPr lang="en-US" b="1" u="sng" dirty="0">
                <a:solidFill>
                  <a:srgbClr val="66FF66"/>
                </a:solidFill>
                <a:latin typeface="+mn-lt"/>
              </a:rPr>
              <a:t>ASSOCIATED WITH:</a:t>
            </a:r>
          </a:p>
        </p:txBody>
      </p:sp>
      <p:sp>
        <p:nvSpPr>
          <p:cNvPr id="4" name="TextBox 3"/>
          <p:cNvSpPr txBox="1"/>
          <p:nvPr/>
        </p:nvSpPr>
        <p:spPr>
          <a:xfrm>
            <a:off x="3543300" y="1339334"/>
            <a:ext cx="685800" cy="369332"/>
          </a:xfrm>
          <a:prstGeom prst="rect">
            <a:avLst/>
          </a:prstGeom>
          <a:noFill/>
        </p:spPr>
        <p:txBody>
          <a:bodyPr wrap="square" rtlCol="0">
            <a:spAutoFit/>
          </a:bodyPr>
          <a:lstStyle/>
          <a:p>
            <a:r>
              <a:rPr lang="en-US" dirty="0"/>
              <a:t>IVS</a:t>
            </a:r>
          </a:p>
        </p:txBody>
      </p:sp>
      <p:sp>
        <p:nvSpPr>
          <p:cNvPr id="10" name="TextBox 9"/>
          <p:cNvSpPr txBox="1"/>
          <p:nvPr/>
        </p:nvSpPr>
        <p:spPr>
          <a:xfrm>
            <a:off x="3527867" y="2178615"/>
            <a:ext cx="586933" cy="369332"/>
          </a:xfrm>
          <a:prstGeom prst="rect">
            <a:avLst/>
          </a:prstGeom>
          <a:noFill/>
        </p:spPr>
        <p:txBody>
          <a:bodyPr wrap="square" rtlCol="0">
            <a:spAutoFit/>
          </a:bodyPr>
          <a:lstStyle/>
          <a:p>
            <a:r>
              <a:rPr lang="en-US" dirty="0"/>
              <a:t>MV</a:t>
            </a:r>
          </a:p>
        </p:txBody>
      </p:sp>
    </p:spTree>
    <p:extLst>
      <p:ext uri="{BB962C8B-B14F-4D97-AF65-F5344CB8AC3E}">
        <p14:creationId xmlns:p14="http://schemas.microsoft.com/office/powerpoint/2010/main" val="27790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repeatCount="indefinite"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079"/>
            <a:ext cx="8229600" cy="1143000"/>
          </a:xfrm>
        </p:spPr>
        <p:txBody>
          <a:bodyPr/>
          <a:lstStyle/>
          <a:p>
            <a:r>
              <a:rPr lang="en-US" dirty="0"/>
              <a:t>TV Anatomical Considerations</a:t>
            </a:r>
          </a:p>
        </p:txBody>
      </p:sp>
      <p:sp>
        <p:nvSpPr>
          <p:cNvPr id="5" name="Content Placeholder 4"/>
          <p:cNvSpPr>
            <a:spLocks noGrp="1"/>
          </p:cNvSpPr>
          <p:nvPr>
            <p:ph sz="half" idx="2"/>
          </p:nvPr>
        </p:nvSpPr>
        <p:spPr>
          <a:xfrm>
            <a:off x="3886200" y="1128160"/>
            <a:ext cx="5170770" cy="3001479"/>
          </a:xfrm>
        </p:spPr>
        <p:txBody>
          <a:bodyPr/>
          <a:lstStyle/>
          <a:p>
            <a:r>
              <a:rPr lang="en-US" dirty="0"/>
              <a:t>TV annulus is larger and more complex than MV.</a:t>
            </a:r>
          </a:p>
          <a:p>
            <a:r>
              <a:rPr lang="en-US" dirty="0"/>
              <a:t>TV leaflets are thinner than MV</a:t>
            </a:r>
          </a:p>
          <a:p>
            <a:r>
              <a:rPr lang="en-US" dirty="0"/>
              <a:t>Leaflets are of unequal size</a:t>
            </a:r>
          </a:p>
          <a:p>
            <a:r>
              <a:rPr lang="en-US" dirty="0"/>
              <a:t>There may be 2-4 leaflets as less common variants.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3189367" cy="2819400"/>
          </a:xfrm>
          <a:prstGeom prst="rect">
            <a:avLst/>
          </a:prstGeom>
        </p:spPr>
      </p:pic>
      <p:sp>
        <p:nvSpPr>
          <p:cNvPr id="7" name="Text Box 4"/>
          <p:cNvSpPr txBox="1">
            <a:spLocks noChangeArrowheads="1"/>
          </p:cNvSpPr>
          <p:nvPr/>
        </p:nvSpPr>
        <p:spPr bwMode="auto">
          <a:xfrm>
            <a:off x="5219700" y="6081161"/>
            <a:ext cx="2667000" cy="6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solidFill>
                  <a:schemeClr val="tx1"/>
                </a:solidFill>
                <a:latin typeface="Arial" panose="020B0604020202020204" pitchFamily="34" charset="0"/>
              </a:rPr>
              <a:t>3D Shape of the Tricuspid Annulus.  Jason H. Rogers, and Steven F. </a:t>
            </a:r>
            <a:r>
              <a:rPr lang="en-GB" altLang="en-US" sz="1089" b="1" dirty="0" err="1">
                <a:solidFill>
                  <a:schemeClr val="tx1"/>
                </a:solidFill>
                <a:latin typeface="Arial" panose="020B0604020202020204" pitchFamily="34" charset="0"/>
              </a:rPr>
              <a:t>Bolling</a:t>
            </a:r>
            <a:r>
              <a:rPr lang="en-GB" altLang="en-US" sz="1089" b="1" dirty="0">
                <a:solidFill>
                  <a:schemeClr val="tx1"/>
                </a:solidFill>
                <a:latin typeface="Arial" panose="020B0604020202020204" pitchFamily="34" charset="0"/>
              </a:rPr>
              <a:t> Circulation. 2009;119:2718-2725</a:t>
            </a:r>
          </a:p>
        </p:txBody>
      </p:sp>
      <p:sp>
        <p:nvSpPr>
          <p:cNvPr id="8" name="Content Placeholder 4"/>
          <p:cNvSpPr>
            <a:spLocks noGrp="1"/>
          </p:cNvSpPr>
          <p:nvPr>
            <p:ph sz="half" idx="2"/>
          </p:nvPr>
        </p:nvSpPr>
        <p:spPr>
          <a:xfrm>
            <a:off x="4495800" y="4343400"/>
            <a:ext cx="4191000" cy="1524000"/>
          </a:xfrm>
        </p:spPr>
        <p:txBody>
          <a:bodyPr/>
          <a:lstStyle/>
          <a:p>
            <a:r>
              <a:rPr lang="en-US" dirty="0"/>
              <a:t>TV annulus is both “D”-shaped and non-planar with high and low points.</a:t>
            </a:r>
          </a:p>
        </p:txBody>
      </p:sp>
      <p:pic>
        <p:nvPicPr>
          <p:cNvPr id="3" name="Picture 2"/>
          <p:cNvPicPr>
            <a:picLocks noChangeAspect="1"/>
          </p:cNvPicPr>
          <p:nvPr/>
        </p:nvPicPr>
        <p:blipFill>
          <a:blip r:embed="rId4"/>
          <a:stretch>
            <a:fillRect/>
          </a:stretch>
        </p:blipFill>
        <p:spPr>
          <a:xfrm>
            <a:off x="297084" y="4129639"/>
            <a:ext cx="3893916" cy="2662294"/>
          </a:xfrm>
          <a:prstGeom prst="rect">
            <a:avLst/>
          </a:prstGeom>
        </p:spPr>
      </p:pic>
    </p:spTree>
    <p:extLst>
      <p:ext uri="{BB962C8B-B14F-4D97-AF65-F5344CB8AC3E}">
        <p14:creationId xmlns:p14="http://schemas.microsoft.com/office/powerpoint/2010/main" val="56555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239401"/>
            <a:ext cx="8493120" cy="55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solidFill>
                  <a:srgbClr val="FFC000"/>
                </a:solidFill>
                <a:latin typeface="Arial" panose="020B0604020202020204" pitchFamily="34" charset="0"/>
              </a:rPr>
              <a:t> </a:t>
            </a:r>
            <a:r>
              <a:rPr lang="en-GB" altLang="en-US" sz="3200" b="1" dirty="0">
                <a:solidFill>
                  <a:srgbClr val="FFC000"/>
                </a:solidFill>
                <a:latin typeface="Arial" panose="020B0604020202020204" pitchFamily="34" charset="0"/>
              </a:rPr>
              <a:t>Surgical perspective of the TV complex</a:t>
            </a:r>
            <a:r>
              <a:rPr lang="en-GB" altLang="en-US" sz="1600" b="1" dirty="0">
                <a:solidFill>
                  <a:srgbClr val="FFC000"/>
                </a:solidFill>
                <a:latin typeface="Arial" panose="020B0604020202020204" pitchFamily="34" charset="0"/>
              </a:rPr>
              <a:t> </a:t>
            </a:r>
            <a:endParaRPr lang="en-GB" altLang="en-US" sz="1451" b="1" dirty="0">
              <a:solidFill>
                <a:srgbClr val="FFC000"/>
              </a:solidFill>
              <a:latin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21" y="6224041"/>
            <a:ext cx="1260000" cy="509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241" y="979561"/>
            <a:ext cx="714384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981200" y="63032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solidFill>
                  <a:schemeClr val="tx1"/>
                </a:solidFill>
                <a:latin typeface="Arial" panose="020B0604020202020204" pitchFamily="34" charset="0"/>
              </a:rPr>
              <a:t>Jason H. Rogers, and Steven F. </a:t>
            </a:r>
            <a:r>
              <a:rPr lang="en-GB" altLang="en-US" sz="1089" b="1" dirty="0" err="1">
                <a:solidFill>
                  <a:schemeClr val="tx1"/>
                </a:solidFill>
                <a:latin typeface="Arial" panose="020B0604020202020204" pitchFamily="34" charset="0"/>
              </a:rPr>
              <a:t>Bolling</a:t>
            </a:r>
            <a:r>
              <a:rPr lang="en-GB" altLang="en-US" sz="1089" b="1" dirty="0">
                <a:solidFill>
                  <a:schemeClr val="tx1"/>
                </a:solidFill>
                <a:latin typeface="Arial" panose="020B0604020202020204" pitchFamily="34" charset="0"/>
              </a:rPr>
              <a:t> Circulation. 2009;119:2718-2725</a:t>
            </a:r>
          </a:p>
        </p:txBody>
      </p:sp>
      <p:sp>
        <p:nvSpPr>
          <p:cNvPr id="3077" name="Text Box 5"/>
          <p:cNvSpPr txBox="1">
            <a:spLocks noChangeArrowheads="1"/>
          </p:cNvSpPr>
          <p:nvPr/>
        </p:nvSpPr>
        <p:spPr bwMode="auto">
          <a:xfrm>
            <a:off x="5420161" y="6612841"/>
            <a:ext cx="3624480" cy="120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907" dirty="0">
                <a:latin typeface="Arial" panose="020B0604020202020204" pitchFamily="34" charset="0"/>
              </a:rPr>
              <a:t>Copyright © American Heart Association, Inc. All rights reserved.</a:t>
            </a:r>
          </a:p>
        </p:txBody>
      </p:sp>
      <p:sp>
        <p:nvSpPr>
          <p:cNvPr id="2" name="TextBox 1"/>
          <p:cNvSpPr txBox="1"/>
          <p:nvPr/>
        </p:nvSpPr>
        <p:spPr>
          <a:xfrm>
            <a:off x="1002241" y="979561"/>
            <a:ext cx="2756879" cy="1477328"/>
          </a:xfrm>
          <a:prstGeom prst="rect">
            <a:avLst/>
          </a:prstGeom>
          <a:solidFill>
            <a:schemeClr val="tx1"/>
          </a:solidFill>
          <a:ln>
            <a:solidFill>
              <a:schemeClr val="bg2"/>
            </a:solidFill>
          </a:ln>
        </p:spPr>
        <p:txBody>
          <a:bodyPr wrap="square" rtlCol="0">
            <a:spAutoFit/>
          </a:bodyPr>
          <a:lstStyle/>
          <a:p>
            <a:r>
              <a:rPr lang="en-US" dirty="0">
                <a:solidFill>
                  <a:srgbClr val="002060"/>
                </a:solidFill>
                <a:latin typeface="+mn-lt"/>
              </a:rPr>
              <a:t>3 leaflets.  2 main papillary muscles (ant &amp; post) with rudimentary septal pap m. Some chordae arising directly from the septum.</a:t>
            </a:r>
          </a:p>
        </p:txBody>
      </p:sp>
    </p:spTree>
    <p:extLst>
      <p:ext uri="{BB962C8B-B14F-4D97-AF65-F5344CB8AC3E}">
        <p14:creationId xmlns:p14="http://schemas.microsoft.com/office/powerpoint/2010/main" val="38136806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9548"/>
          <a:stretch/>
        </p:blipFill>
        <p:spPr>
          <a:xfrm>
            <a:off x="304800" y="1581391"/>
            <a:ext cx="4267200" cy="3429000"/>
          </a:xfrm>
          <a:prstGeom prst="rect">
            <a:avLst/>
          </a:prstGeom>
        </p:spPr>
      </p:pic>
      <p:sp>
        <p:nvSpPr>
          <p:cNvPr id="3" name="Title 2"/>
          <p:cNvSpPr>
            <a:spLocks noGrp="1"/>
          </p:cNvSpPr>
          <p:nvPr>
            <p:ph type="title"/>
          </p:nvPr>
        </p:nvSpPr>
        <p:spPr>
          <a:xfrm>
            <a:off x="457200" y="0"/>
            <a:ext cx="3276600" cy="1143000"/>
          </a:xfrm>
        </p:spPr>
        <p:txBody>
          <a:bodyPr/>
          <a:lstStyle/>
          <a:p>
            <a:r>
              <a:rPr lang="en-US" dirty="0"/>
              <a:t>TV Leaflets</a:t>
            </a:r>
            <a:endParaRPr lang="en-US" sz="2000" dirty="0"/>
          </a:p>
        </p:txBody>
      </p:sp>
      <p:sp>
        <p:nvSpPr>
          <p:cNvPr id="4" name="Content Placeholder 3"/>
          <p:cNvSpPr>
            <a:spLocks noGrp="1"/>
          </p:cNvSpPr>
          <p:nvPr>
            <p:ph idx="1"/>
          </p:nvPr>
        </p:nvSpPr>
        <p:spPr>
          <a:xfrm>
            <a:off x="457200" y="5410200"/>
            <a:ext cx="8229600" cy="1249363"/>
          </a:xfrm>
        </p:spPr>
        <p:txBody>
          <a:bodyPr/>
          <a:lstStyle/>
          <a:p>
            <a:r>
              <a:rPr lang="en-US" dirty="0"/>
              <a:t>Anterior leaflet is the largest and most mobile.</a:t>
            </a:r>
          </a:p>
          <a:p>
            <a:r>
              <a:rPr lang="en-US" dirty="0"/>
              <a:t>Septal leaflet is least mobile.</a:t>
            </a:r>
          </a:p>
        </p:txBody>
      </p:sp>
      <p:pic>
        <p:nvPicPr>
          <p:cNvPr id="5" name="Picture 4"/>
          <p:cNvPicPr>
            <a:picLocks noChangeAspect="1"/>
          </p:cNvPicPr>
          <p:nvPr/>
        </p:nvPicPr>
        <p:blipFill rotWithShape="1">
          <a:blip r:embed="rId3"/>
          <a:srcRect l="3725" t="12060" r="3126" b="1508"/>
          <a:stretch/>
        </p:blipFill>
        <p:spPr>
          <a:xfrm>
            <a:off x="4648200" y="1581391"/>
            <a:ext cx="4089945" cy="3517353"/>
          </a:xfrm>
          <a:prstGeom prst="rect">
            <a:avLst/>
          </a:prstGeom>
        </p:spPr>
      </p:pic>
      <p:pic>
        <p:nvPicPr>
          <p:cNvPr id="6" name="Picture 5"/>
          <p:cNvPicPr>
            <a:picLocks noChangeAspect="1"/>
          </p:cNvPicPr>
          <p:nvPr/>
        </p:nvPicPr>
        <p:blipFill>
          <a:blip r:embed="rId4"/>
          <a:stretch>
            <a:fillRect/>
          </a:stretch>
        </p:blipFill>
        <p:spPr>
          <a:xfrm>
            <a:off x="4800600" y="281330"/>
            <a:ext cx="3657600" cy="525929"/>
          </a:xfrm>
          <a:prstGeom prst="rect">
            <a:avLst/>
          </a:prstGeom>
        </p:spPr>
      </p:pic>
      <p:pic>
        <p:nvPicPr>
          <p:cNvPr id="7" name="Picture 6"/>
          <p:cNvPicPr>
            <a:picLocks noChangeAspect="1"/>
          </p:cNvPicPr>
          <p:nvPr/>
        </p:nvPicPr>
        <p:blipFill>
          <a:blip r:embed="rId5"/>
          <a:stretch>
            <a:fillRect/>
          </a:stretch>
        </p:blipFill>
        <p:spPr>
          <a:xfrm>
            <a:off x="4800600" y="836122"/>
            <a:ext cx="3657600" cy="272249"/>
          </a:xfrm>
          <a:prstGeom prst="rect">
            <a:avLst/>
          </a:prstGeom>
        </p:spPr>
      </p:pic>
    </p:spTree>
    <p:extLst>
      <p:ext uri="{BB962C8B-B14F-4D97-AF65-F5344CB8AC3E}">
        <p14:creationId xmlns:p14="http://schemas.microsoft.com/office/powerpoint/2010/main" val="1667013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and Secondary TR</a:t>
            </a:r>
            <a:endParaRPr lang="en-US" sz="3600" dirty="0"/>
          </a:p>
        </p:txBody>
      </p:sp>
      <p:pic>
        <p:nvPicPr>
          <p:cNvPr id="4" name="Content Placeholder 3"/>
          <p:cNvPicPr>
            <a:picLocks noGrp="1" noChangeAspect="1"/>
          </p:cNvPicPr>
          <p:nvPr>
            <p:ph idx="1"/>
          </p:nvPr>
        </p:nvPicPr>
        <p:blipFill>
          <a:blip r:embed="rId2"/>
          <a:stretch>
            <a:fillRect/>
          </a:stretch>
        </p:blipFill>
        <p:spPr>
          <a:xfrm>
            <a:off x="3241804" y="1579693"/>
            <a:ext cx="5653658" cy="2362808"/>
          </a:xfrm>
          <a:prstGeom prst="rect">
            <a:avLst/>
          </a:prstGeom>
        </p:spPr>
      </p:pic>
      <p:sp>
        <p:nvSpPr>
          <p:cNvPr id="6" name="TextBox 5"/>
          <p:cNvSpPr txBox="1"/>
          <p:nvPr/>
        </p:nvSpPr>
        <p:spPr>
          <a:xfrm>
            <a:off x="7030945" y="3801069"/>
            <a:ext cx="888385" cy="307777"/>
          </a:xfrm>
          <a:prstGeom prst="rect">
            <a:avLst/>
          </a:prstGeom>
          <a:noFill/>
        </p:spPr>
        <p:txBody>
          <a:bodyPr wrap="none" rtlCol="0">
            <a:spAutoFit/>
          </a:bodyPr>
          <a:lstStyle/>
          <a:p>
            <a:r>
              <a:rPr lang="en-US" sz="1400" dirty="0">
                <a:solidFill>
                  <a:srgbClr val="0070C0"/>
                </a:solidFill>
              </a:rPr>
              <a:t>BMJ 2015</a:t>
            </a:r>
          </a:p>
        </p:txBody>
      </p:sp>
      <p:sp>
        <p:nvSpPr>
          <p:cNvPr id="7" name="Content Placeholder 4"/>
          <p:cNvSpPr txBox="1">
            <a:spLocks/>
          </p:cNvSpPr>
          <p:nvPr/>
        </p:nvSpPr>
        <p:spPr>
          <a:xfrm>
            <a:off x="484208" y="4343400"/>
            <a:ext cx="8752170" cy="2241324"/>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n-US" sz="2800" dirty="0"/>
              <a:t>The pathophysiology of </a:t>
            </a:r>
            <a:r>
              <a:rPr lang="en-US" sz="2800" u="sng" dirty="0"/>
              <a:t>secondary</a:t>
            </a:r>
            <a:r>
              <a:rPr lang="en-US" sz="2800" dirty="0"/>
              <a:t> TR is related to:</a:t>
            </a:r>
          </a:p>
          <a:p>
            <a:pPr lvl="1"/>
            <a:r>
              <a:rPr lang="en-US" sz="2000" dirty="0"/>
              <a:t> </a:t>
            </a:r>
            <a:r>
              <a:rPr lang="en-US" sz="2400" dirty="0"/>
              <a:t>RV and annular dilatation </a:t>
            </a:r>
          </a:p>
          <a:p>
            <a:pPr lvl="1"/>
            <a:r>
              <a:rPr lang="en-US" sz="2400" dirty="0"/>
              <a:t> Leaflet tethering in connection to pulmonary hypertension.</a:t>
            </a:r>
          </a:p>
          <a:p>
            <a:r>
              <a:rPr lang="en-US" sz="2800" dirty="0"/>
              <a:t>As the TV annulus dilates, the septal aspect is spared.  </a:t>
            </a:r>
          </a:p>
          <a:p>
            <a:pPr lvl="1"/>
            <a:r>
              <a:rPr lang="en-US" sz="2400" dirty="0">
                <a:effectLst>
                  <a:outerShdw blurRad="38100" dist="38100" dir="2700000" algn="tl">
                    <a:srgbClr val="000000">
                      <a:alpha val="43137"/>
                    </a:srgbClr>
                  </a:outerShdw>
                </a:effectLst>
              </a:rPr>
              <a:t>Annulus becomes more circular and planar.</a:t>
            </a:r>
          </a:p>
        </p:txBody>
      </p:sp>
      <p:pic>
        <p:nvPicPr>
          <p:cNvPr id="8" name="Content Placeholder 3"/>
          <p:cNvPicPr>
            <a:picLocks noChangeAspect="1"/>
          </p:cNvPicPr>
          <p:nvPr/>
        </p:nvPicPr>
        <p:blipFill>
          <a:blip r:embed="rId3"/>
          <a:stretch>
            <a:fillRect/>
          </a:stretch>
        </p:blipFill>
        <p:spPr bwMode="auto">
          <a:xfrm>
            <a:off x="152400" y="1563308"/>
            <a:ext cx="2822933" cy="2362808"/>
          </a:xfrm>
          <a:prstGeom prst="rect">
            <a:avLst/>
          </a:prstGeom>
          <a:noFill/>
          <a:ln w="9525">
            <a:noFill/>
            <a:miter lim="800000"/>
            <a:headEnd/>
            <a:tailEnd/>
          </a:ln>
          <a:effectLst/>
        </p:spPr>
      </p:pic>
    </p:spTree>
    <p:extLst>
      <p:ext uri="{BB962C8B-B14F-4D97-AF65-F5344CB8AC3E}">
        <p14:creationId xmlns:p14="http://schemas.microsoft.com/office/powerpoint/2010/main" val="222358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1</a:t>
            </a:r>
          </a:p>
        </p:txBody>
      </p:sp>
      <p:sp>
        <p:nvSpPr>
          <p:cNvPr id="3" name="Content Placeholder 2"/>
          <p:cNvSpPr>
            <a:spLocks noGrp="1"/>
          </p:cNvSpPr>
          <p:nvPr>
            <p:ph idx="1"/>
          </p:nvPr>
        </p:nvSpPr>
        <p:spPr>
          <a:xfrm>
            <a:off x="457200" y="1295400"/>
            <a:ext cx="8229600" cy="5257800"/>
          </a:xfrm>
        </p:spPr>
        <p:txBody>
          <a:bodyPr/>
          <a:lstStyle/>
          <a:p>
            <a:r>
              <a:rPr lang="en-US" dirty="0">
                <a:solidFill>
                  <a:srgbClr val="66FF33"/>
                </a:solidFill>
              </a:rPr>
              <a:t>Unlike the relationship of the mitral and aortic valve leaflets, it is uncommon to see direct extension of tricuspid valve endocarditis to the pulmonic valve due to the presence of what anatomic RV structure?</a:t>
            </a:r>
          </a:p>
          <a:p>
            <a:endParaRPr lang="en-US" dirty="0"/>
          </a:p>
          <a:p>
            <a:pPr lvl="1"/>
            <a:r>
              <a:rPr lang="en-US" dirty="0"/>
              <a:t>A.   Moderator band</a:t>
            </a:r>
          </a:p>
          <a:p>
            <a:pPr lvl="1"/>
            <a:r>
              <a:rPr lang="en-US" dirty="0"/>
              <a:t>B    </a:t>
            </a:r>
            <a:r>
              <a:rPr lang="en-US" dirty="0" err="1"/>
              <a:t>Ventriculo</a:t>
            </a:r>
            <a:r>
              <a:rPr lang="en-US" dirty="0"/>
              <a:t>-infundibular fold</a:t>
            </a:r>
          </a:p>
          <a:p>
            <a:pPr lvl="1"/>
            <a:r>
              <a:rPr lang="en-US" dirty="0"/>
              <a:t>C.   Crista terminalis</a:t>
            </a:r>
          </a:p>
          <a:p>
            <a:pPr lvl="1"/>
            <a:r>
              <a:rPr lang="en-US" dirty="0"/>
              <a:t>D.   </a:t>
            </a:r>
            <a:r>
              <a:rPr lang="en-US" dirty="0" err="1"/>
              <a:t>Septomarginal</a:t>
            </a:r>
            <a:r>
              <a:rPr lang="en-US" dirty="0"/>
              <a:t> band</a:t>
            </a:r>
          </a:p>
          <a:p>
            <a:pPr lvl="1"/>
            <a:endParaRPr lang="en-US" dirty="0"/>
          </a:p>
        </p:txBody>
      </p:sp>
    </p:spTree>
    <p:extLst>
      <p:ext uri="{BB962C8B-B14F-4D97-AF65-F5344CB8AC3E}">
        <p14:creationId xmlns:p14="http://schemas.microsoft.com/office/powerpoint/2010/main" val="140548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257800" cy="1143000"/>
          </a:xfrm>
        </p:spPr>
        <p:txBody>
          <a:bodyPr/>
          <a:lstStyle/>
          <a:p>
            <a:r>
              <a:rPr lang="en-US" sz="4000" dirty="0"/>
              <a:t>Secondary TR Caveats</a:t>
            </a:r>
          </a:p>
        </p:txBody>
      </p:sp>
      <p:sp>
        <p:nvSpPr>
          <p:cNvPr id="3" name="Content Placeholder 2"/>
          <p:cNvSpPr>
            <a:spLocks noGrp="1"/>
          </p:cNvSpPr>
          <p:nvPr>
            <p:ph idx="1"/>
          </p:nvPr>
        </p:nvSpPr>
        <p:spPr>
          <a:xfrm>
            <a:off x="152400" y="1219200"/>
            <a:ext cx="5334000" cy="5638800"/>
          </a:xfrm>
        </p:spPr>
        <p:txBody>
          <a:bodyPr/>
          <a:lstStyle/>
          <a:p>
            <a:r>
              <a:rPr lang="en-US" sz="2400" dirty="0">
                <a:effectLst/>
              </a:rPr>
              <a:t>Idiopathic TR:  </a:t>
            </a:r>
          </a:p>
          <a:p>
            <a:pPr lvl="1"/>
            <a:r>
              <a:rPr lang="en-US" sz="2000" dirty="0">
                <a:effectLst/>
              </a:rPr>
              <a:t>Basal RV and annulus dilates </a:t>
            </a:r>
          </a:p>
          <a:p>
            <a:pPr lvl="1"/>
            <a:r>
              <a:rPr lang="en-US" sz="2000" dirty="0">
                <a:effectLst/>
              </a:rPr>
              <a:t>Normal RV length.  </a:t>
            </a:r>
          </a:p>
          <a:p>
            <a:pPr lvl="1"/>
            <a:r>
              <a:rPr lang="en-US" sz="2000" dirty="0">
                <a:effectLst/>
              </a:rPr>
              <a:t>Normal tenting height. </a:t>
            </a:r>
          </a:p>
          <a:p>
            <a:r>
              <a:rPr lang="en-US" sz="2400" dirty="0">
                <a:effectLst/>
              </a:rPr>
              <a:t>Functional TR in pts with </a:t>
            </a:r>
            <a:r>
              <a:rPr lang="en-US" sz="2400" dirty="0" err="1">
                <a:effectLst/>
              </a:rPr>
              <a:t>Pulm</a:t>
            </a:r>
            <a:r>
              <a:rPr lang="en-US" sz="2400" dirty="0">
                <a:effectLst/>
              </a:rPr>
              <a:t> HTN: </a:t>
            </a:r>
          </a:p>
          <a:p>
            <a:pPr lvl="1"/>
            <a:r>
              <a:rPr lang="en-US" sz="2000" dirty="0">
                <a:effectLst/>
              </a:rPr>
              <a:t>RV length increases (green line)</a:t>
            </a:r>
          </a:p>
          <a:p>
            <a:pPr lvl="1"/>
            <a:r>
              <a:rPr lang="en-US" sz="2000" dirty="0">
                <a:effectLst/>
              </a:rPr>
              <a:t>Not much basal dilatation </a:t>
            </a:r>
          </a:p>
          <a:p>
            <a:pPr lvl="1"/>
            <a:r>
              <a:rPr lang="en-US" sz="2000" dirty="0">
                <a:effectLst/>
              </a:rPr>
              <a:t>Significantly greater tenting height. </a:t>
            </a:r>
          </a:p>
          <a:p>
            <a:endParaRPr lang="en-US" sz="2400" dirty="0">
              <a:effectLst/>
            </a:endParaRPr>
          </a:p>
          <a:p>
            <a:r>
              <a:rPr lang="en-US" sz="2400" dirty="0">
                <a:effectLst/>
              </a:rPr>
              <a:t>Our understanding of when to intervene on these patients continues to evolve with our understanding of the complex relationship among the RV valve and annulus.</a:t>
            </a:r>
            <a:endParaRPr lang="en-US" sz="3600" dirty="0"/>
          </a:p>
        </p:txBody>
      </p:sp>
      <p:pic>
        <p:nvPicPr>
          <p:cNvPr id="4" name="Picture 3"/>
          <p:cNvPicPr>
            <a:picLocks noChangeAspect="1"/>
          </p:cNvPicPr>
          <p:nvPr/>
        </p:nvPicPr>
        <p:blipFill rotWithShape="1">
          <a:blip r:embed="rId2"/>
          <a:srcRect l="5695" r="6049"/>
          <a:stretch/>
        </p:blipFill>
        <p:spPr>
          <a:xfrm>
            <a:off x="5733327" y="0"/>
            <a:ext cx="2362200" cy="3333750"/>
          </a:xfrm>
          <a:prstGeom prst="rect">
            <a:avLst/>
          </a:prstGeom>
        </p:spPr>
      </p:pic>
      <p:pic>
        <p:nvPicPr>
          <p:cNvPr id="5" name="Picture 4"/>
          <p:cNvPicPr>
            <a:picLocks noChangeAspect="1"/>
          </p:cNvPicPr>
          <p:nvPr/>
        </p:nvPicPr>
        <p:blipFill rotWithShape="1">
          <a:blip r:embed="rId3"/>
          <a:srcRect b="3327"/>
          <a:stretch/>
        </p:blipFill>
        <p:spPr>
          <a:xfrm>
            <a:off x="5715000" y="3326822"/>
            <a:ext cx="2380527" cy="3531178"/>
          </a:xfrm>
          <a:prstGeom prst="rect">
            <a:avLst/>
          </a:prstGeom>
        </p:spPr>
      </p:pic>
      <p:sp>
        <p:nvSpPr>
          <p:cNvPr id="6" name="TextBox 5"/>
          <p:cNvSpPr txBox="1"/>
          <p:nvPr/>
        </p:nvSpPr>
        <p:spPr>
          <a:xfrm>
            <a:off x="8095527" y="2057400"/>
            <a:ext cx="1104790" cy="1477328"/>
          </a:xfrm>
          <a:prstGeom prst="rect">
            <a:avLst/>
          </a:prstGeom>
          <a:noFill/>
        </p:spPr>
        <p:txBody>
          <a:bodyPr wrap="none" rtlCol="0">
            <a:spAutoFit/>
          </a:bodyPr>
          <a:lstStyle/>
          <a:p>
            <a:r>
              <a:rPr lang="en-US" dirty="0">
                <a:solidFill>
                  <a:srgbClr val="FFFF00"/>
                </a:solidFill>
              </a:rPr>
              <a:t>Dashed</a:t>
            </a:r>
          </a:p>
          <a:p>
            <a:r>
              <a:rPr lang="en-US" dirty="0">
                <a:solidFill>
                  <a:srgbClr val="FFFF00"/>
                </a:solidFill>
              </a:rPr>
              <a:t>Line </a:t>
            </a:r>
            <a:r>
              <a:rPr lang="en-US" dirty="0"/>
              <a:t>= </a:t>
            </a:r>
          </a:p>
          <a:p>
            <a:r>
              <a:rPr lang="en-US" dirty="0"/>
              <a:t>Annular </a:t>
            </a:r>
          </a:p>
          <a:p>
            <a:r>
              <a:rPr lang="en-US" dirty="0"/>
              <a:t>Diameter</a:t>
            </a:r>
          </a:p>
          <a:p>
            <a:r>
              <a:rPr lang="en-US" dirty="0"/>
              <a:t>(&gt;40 mm)</a:t>
            </a:r>
          </a:p>
        </p:txBody>
      </p:sp>
      <p:sp>
        <p:nvSpPr>
          <p:cNvPr id="7" name="TextBox 6"/>
          <p:cNvSpPr txBox="1"/>
          <p:nvPr/>
        </p:nvSpPr>
        <p:spPr>
          <a:xfrm>
            <a:off x="8049040" y="4714965"/>
            <a:ext cx="1197764" cy="2031325"/>
          </a:xfrm>
          <a:prstGeom prst="rect">
            <a:avLst/>
          </a:prstGeom>
          <a:noFill/>
        </p:spPr>
        <p:txBody>
          <a:bodyPr wrap="none" rtlCol="0">
            <a:spAutoFit/>
          </a:bodyPr>
          <a:lstStyle/>
          <a:p>
            <a:r>
              <a:rPr lang="en-US" dirty="0">
                <a:solidFill>
                  <a:schemeClr val="tx2">
                    <a:lumMod val="90000"/>
                  </a:schemeClr>
                </a:solidFill>
              </a:rPr>
              <a:t>Tenting</a:t>
            </a:r>
          </a:p>
          <a:p>
            <a:r>
              <a:rPr lang="en-US" dirty="0"/>
              <a:t> </a:t>
            </a:r>
          </a:p>
          <a:p>
            <a:r>
              <a:rPr lang="en-US" dirty="0"/>
              <a:t>Area </a:t>
            </a:r>
          </a:p>
          <a:p>
            <a:r>
              <a:rPr lang="en-US" dirty="0"/>
              <a:t>(&gt;1.63cm²)</a:t>
            </a:r>
          </a:p>
          <a:p>
            <a:r>
              <a:rPr lang="en-US" dirty="0"/>
              <a:t>&amp;  </a:t>
            </a:r>
          </a:p>
          <a:p>
            <a:r>
              <a:rPr lang="en-US" dirty="0"/>
              <a:t>Height </a:t>
            </a:r>
          </a:p>
          <a:p>
            <a:r>
              <a:rPr lang="en-US" dirty="0"/>
              <a:t>(&gt;.76 cm)</a:t>
            </a:r>
          </a:p>
        </p:txBody>
      </p:sp>
    </p:spTree>
    <p:extLst>
      <p:ext uri="{BB962C8B-B14F-4D97-AF65-F5344CB8AC3E}">
        <p14:creationId xmlns:p14="http://schemas.microsoft.com/office/powerpoint/2010/main" val="691862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689"/>
            <a:ext cx="8229600" cy="1143000"/>
          </a:xfrm>
        </p:spPr>
        <p:txBody>
          <a:bodyPr/>
          <a:lstStyle/>
          <a:p>
            <a:r>
              <a:rPr lang="en-US" dirty="0"/>
              <a:t>“Standard” Tricuspid Valve Views</a:t>
            </a:r>
            <a:br>
              <a:rPr lang="en-US" dirty="0"/>
            </a:br>
            <a:r>
              <a:rPr lang="en-US" sz="2400" dirty="0"/>
              <a:t>Leaflet designations as listed are variable in practice</a:t>
            </a:r>
          </a:p>
        </p:txBody>
      </p:sp>
      <p:pic>
        <p:nvPicPr>
          <p:cNvPr id="5" name="Content Placeholder 4"/>
          <p:cNvPicPr>
            <a:picLocks noGrp="1" noChangeAspect="1"/>
          </p:cNvPicPr>
          <p:nvPr>
            <p:ph sz="half" idx="1"/>
          </p:nvPr>
        </p:nvPicPr>
        <p:blipFill>
          <a:blip r:embed="rId3"/>
          <a:stretch>
            <a:fillRect/>
          </a:stretch>
        </p:blipFill>
        <p:spPr>
          <a:xfrm>
            <a:off x="1143000" y="1219200"/>
            <a:ext cx="7010400" cy="5234052"/>
          </a:xfrm>
          <a:prstGeom prst="rect">
            <a:avLst/>
          </a:prstGeom>
        </p:spPr>
      </p:pic>
      <p:sp>
        <p:nvSpPr>
          <p:cNvPr id="3" name="Rectangle 2"/>
          <p:cNvSpPr/>
          <p:nvPr/>
        </p:nvSpPr>
        <p:spPr>
          <a:xfrm>
            <a:off x="27008" y="6459731"/>
            <a:ext cx="373692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Source:  </a:t>
            </a:r>
            <a:r>
              <a:rPr lang="en-US" dirty="0" err="1">
                <a:latin typeface="Arial" panose="020B0604020202020204" pitchFamily="34" charset="0"/>
                <a:cs typeface="Arial" panose="020B0604020202020204" pitchFamily="34" charset="0"/>
              </a:rPr>
              <a:t>Feigenbaum</a:t>
            </a:r>
            <a:r>
              <a:rPr lang="en-US" dirty="0">
                <a:latin typeface="Arial" panose="020B0604020202020204" pitchFamily="34" charset="0"/>
                <a:cs typeface="Arial" panose="020B0604020202020204" pitchFamily="34" charset="0"/>
              </a:rPr>
              <a:t>, 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ed</a:t>
            </a:r>
            <a:r>
              <a:rPr lang="en-US" dirty="0">
                <a:latin typeface="Arial" panose="020B0604020202020204" pitchFamily="34" charset="0"/>
                <a:cs typeface="Arial" panose="020B0604020202020204" pitchFamily="34" charset="0"/>
              </a:rPr>
              <a:t>, 2010</a:t>
            </a:r>
          </a:p>
        </p:txBody>
      </p:sp>
      <p:sp>
        <p:nvSpPr>
          <p:cNvPr id="4" name="TextBox 3"/>
          <p:cNvSpPr txBox="1"/>
          <p:nvPr/>
        </p:nvSpPr>
        <p:spPr>
          <a:xfrm>
            <a:off x="271179" y="2362200"/>
            <a:ext cx="524439" cy="369332"/>
          </a:xfrm>
          <a:prstGeom prst="rect">
            <a:avLst/>
          </a:prstGeom>
          <a:noFill/>
        </p:spPr>
        <p:txBody>
          <a:bodyPr wrap="none" rtlCol="0">
            <a:spAutoFit/>
          </a:bodyPr>
          <a:lstStyle/>
          <a:p>
            <a:r>
              <a:rPr lang="en-US" b="1" dirty="0">
                <a:solidFill>
                  <a:srgbClr val="FF6600"/>
                </a:solidFill>
                <a:latin typeface="+mn-lt"/>
              </a:rPr>
              <a:t>TTE</a:t>
            </a:r>
          </a:p>
        </p:txBody>
      </p:sp>
      <p:sp>
        <p:nvSpPr>
          <p:cNvPr id="6" name="TextBox 5"/>
          <p:cNvSpPr txBox="1"/>
          <p:nvPr/>
        </p:nvSpPr>
        <p:spPr>
          <a:xfrm>
            <a:off x="271180" y="5029200"/>
            <a:ext cx="524439" cy="369332"/>
          </a:xfrm>
          <a:prstGeom prst="rect">
            <a:avLst/>
          </a:prstGeom>
          <a:noFill/>
        </p:spPr>
        <p:txBody>
          <a:bodyPr wrap="none" rtlCol="0">
            <a:spAutoFit/>
          </a:bodyPr>
          <a:lstStyle/>
          <a:p>
            <a:r>
              <a:rPr lang="en-US" b="1" dirty="0">
                <a:solidFill>
                  <a:srgbClr val="FF6600"/>
                </a:solidFill>
                <a:latin typeface="+mn-lt"/>
              </a:rPr>
              <a:t>TEE</a:t>
            </a:r>
          </a:p>
        </p:txBody>
      </p:sp>
    </p:spTree>
    <p:extLst>
      <p:ext uri="{BB962C8B-B14F-4D97-AF65-F5344CB8AC3E}">
        <p14:creationId xmlns:p14="http://schemas.microsoft.com/office/powerpoint/2010/main" val="274202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6491" y="0"/>
            <a:ext cx="8229600" cy="838200"/>
          </a:xfrm>
        </p:spPr>
        <p:txBody>
          <a:bodyPr/>
          <a:lstStyle/>
          <a:p>
            <a:r>
              <a:rPr lang="en-US" sz="4000" dirty="0"/>
              <a:t>3D Echo of the Tricuspid Valve: Tips</a:t>
            </a:r>
          </a:p>
        </p:txBody>
      </p:sp>
      <p:sp>
        <p:nvSpPr>
          <p:cNvPr id="7" name="Content Placeholder 6"/>
          <p:cNvSpPr>
            <a:spLocks noGrp="1"/>
          </p:cNvSpPr>
          <p:nvPr>
            <p:ph sz="half" idx="1"/>
          </p:nvPr>
        </p:nvSpPr>
        <p:spPr>
          <a:xfrm>
            <a:off x="450448" y="962604"/>
            <a:ext cx="4038600" cy="5666795"/>
          </a:xfrm>
        </p:spPr>
        <p:txBody>
          <a:bodyPr/>
          <a:lstStyle/>
          <a:p>
            <a:r>
              <a:rPr lang="en-US" dirty="0" err="1">
                <a:effectLst/>
              </a:rPr>
              <a:t>En</a:t>
            </a:r>
            <a:r>
              <a:rPr lang="en-US" dirty="0">
                <a:effectLst/>
              </a:rPr>
              <a:t> face TV view from either RA or RV side</a:t>
            </a:r>
          </a:p>
          <a:p>
            <a:pPr lvl="1"/>
            <a:r>
              <a:rPr lang="en-US" dirty="0">
                <a:effectLst/>
              </a:rPr>
              <a:t>IAS placed at 6 o’clock.</a:t>
            </a:r>
          </a:p>
          <a:p>
            <a:pPr lvl="1"/>
            <a:endParaRPr lang="en-US" dirty="0">
              <a:effectLst/>
            </a:endParaRPr>
          </a:p>
          <a:p>
            <a:r>
              <a:rPr lang="en-US" dirty="0">
                <a:effectLst/>
              </a:rPr>
              <a:t>Since RV is anterior, TTE may be better than TEE for 3D.</a:t>
            </a:r>
          </a:p>
          <a:p>
            <a:r>
              <a:rPr lang="en-US" dirty="0">
                <a:effectLst/>
              </a:rPr>
              <a:t>For closed TV leaflets, use apical views.</a:t>
            </a:r>
          </a:p>
          <a:p>
            <a:r>
              <a:rPr lang="en-US" dirty="0">
                <a:effectLst/>
              </a:rPr>
              <a:t>For opened TV leaflet assessment, use parasternal views.</a:t>
            </a:r>
            <a:endParaRPr lang="en-US" dirty="0"/>
          </a:p>
        </p:txBody>
      </p:sp>
      <p:pic>
        <p:nvPicPr>
          <p:cNvPr id="9" name="Content Placeholder 8"/>
          <p:cNvPicPr>
            <a:picLocks noGrp="1" noChangeAspect="1"/>
          </p:cNvPicPr>
          <p:nvPr>
            <p:ph sz="half" idx="2"/>
          </p:nvPr>
        </p:nvPicPr>
        <p:blipFill>
          <a:blip r:embed="rId2"/>
          <a:stretch>
            <a:fillRect/>
          </a:stretch>
        </p:blipFill>
        <p:spPr>
          <a:xfrm>
            <a:off x="5257799" y="948137"/>
            <a:ext cx="3090199" cy="3109513"/>
          </a:xfrm>
          <a:prstGeom prst="rect">
            <a:avLst/>
          </a:prstGeom>
        </p:spPr>
      </p:pic>
      <p:pic>
        <p:nvPicPr>
          <p:cNvPr id="10" name="Picture 9"/>
          <p:cNvPicPr>
            <a:picLocks noChangeAspect="1"/>
          </p:cNvPicPr>
          <p:nvPr/>
        </p:nvPicPr>
        <p:blipFill>
          <a:blip r:embed="rId3"/>
          <a:stretch>
            <a:fillRect/>
          </a:stretch>
        </p:blipFill>
        <p:spPr>
          <a:xfrm>
            <a:off x="5277091" y="4069225"/>
            <a:ext cx="3070908" cy="2788775"/>
          </a:xfrm>
          <a:prstGeom prst="rect">
            <a:avLst/>
          </a:prstGeom>
        </p:spPr>
      </p:pic>
    </p:spTree>
    <p:extLst>
      <p:ext uri="{BB962C8B-B14F-4D97-AF65-F5344CB8AC3E}">
        <p14:creationId xmlns:p14="http://schemas.microsoft.com/office/powerpoint/2010/main" val="98758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165" y="5221908"/>
            <a:ext cx="8229600" cy="1483691"/>
          </a:xfrm>
        </p:spPr>
        <p:txBody>
          <a:bodyPr/>
          <a:lstStyle/>
          <a:p>
            <a:r>
              <a:rPr lang="en-US" sz="2400" dirty="0"/>
              <a:t>“Three-dimensional analysis in our study resulted in data that challenge the textbooks and guidelines, as they demonstrate that it is </a:t>
            </a:r>
            <a:r>
              <a:rPr lang="en-US" sz="2400" i="1" u="sng" dirty="0"/>
              <a:t>impossible</a:t>
            </a:r>
            <a:r>
              <a:rPr lang="en-US" sz="2400" u="sng" dirty="0"/>
              <a:t> </a:t>
            </a:r>
            <a:r>
              <a:rPr lang="en-US" sz="2400" i="1" u="sng" dirty="0"/>
              <a:t>to predict with certainty</a:t>
            </a:r>
            <a:r>
              <a:rPr lang="en-US" sz="2400" dirty="0"/>
              <a:t> the TV leaflet combination visualized in any of the standard 2D views.”</a:t>
            </a:r>
          </a:p>
        </p:txBody>
      </p:sp>
      <p:pic>
        <p:nvPicPr>
          <p:cNvPr id="4" name="Picture 3"/>
          <p:cNvPicPr>
            <a:picLocks noChangeAspect="1"/>
          </p:cNvPicPr>
          <p:nvPr/>
        </p:nvPicPr>
        <p:blipFill>
          <a:blip r:embed="rId2"/>
          <a:stretch>
            <a:fillRect/>
          </a:stretch>
        </p:blipFill>
        <p:spPr>
          <a:xfrm>
            <a:off x="304799" y="838201"/>
            <a:ext cx="8604089" cy="4239696"/>
          </a:xfrm>
          <a:prstGeom prst="rect">
            <a:avLst/>
          </a:prstGeom>
        </p:spPr>
      </p:pic>
      <p:sp>
        <p:nvSpPr>
          <p:cNvPr id="5" name="Title 4"/>
          <p:cNvSpPr>
            <a:spLocks noGrp="1"/>
          </p:cNvSpPr>
          <p:nvPr>
            <p:ph type="title"/>
          </p:nvPr>
        </p:nvSpPr>
        <p:spPr/>
        <p:txBody>
          <a:bodyPr/>
          <a:lstStyle/>
          <a:p>
            <a:r>
              <a:rPr lang="en-US" dirty="0"/>
              <a:t>JASE January 2016</a:t>
            </a:r>
          </a:p>
        </p:txBody>
      </p:sp>
    </p:spTree>
    <p:extLst>
      <p:ext uri="{BB962C8B-B14F-4D97-AF65-F5344CB8AC3E}">
        <p14:creationId xmlns:p14="http://schemas.microsoft.com/office/powerpoint/2010/main" val="1082610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762000"/>
            <a:ext cx="2342538" cy="4343400"/>
          </a:xfrm>
        </p:spPr>
        <p:txBody>
          <a:bodyPr/>
          <a:lstStyle/>
          <a:p>
            <a:r>
              <a:rPr lang="en-US" dirty="0" err="1"/>
              <a:t>TricuspidValve</a:t>
            </a:r>
            <a:r>
              <a:rPr lang="en-US" dirty="0"/>
              <a:t> Echo Anatomy Updated</a:t>
            </a:r>
          </a:p>
        </p:txBody>
      </p:sp>
      <p:pic>
        <p:nvPicPr>
          <p:cNvPr id="5" name="Content Placeholder 4"/>
          <p:cNvPicPr>
            <a:picLocks noGrp="1" noChangeAspect="1"/>
          </p:cNvPicPr>
          <p:nvPr>
            <p:ph sz="half" idx="1"/>
          </p:nvPr>
        </p:nvPicPr>
        <p:blipFill rotWithShape="1">
          <a:blip r:embed="rId2"/>
          <a:srcRect l="1615" r="3113" b="45930"/>
          <a:stretch/>
        </p:blipFill>
        <p:spPr>
          <a:xfrm>
            <a:off x="152401" y="101979"/>
            <a:ext cx="6294120" cy="2667000"/>
          </a:xfrm>
          <a:prstGeom prst="rect">
            <a:avLst/>
          </a:prstGeom>
        </p:spPr>
      </p:pic>
      <p:pic>
        <p:nvPicPr>
          <p:cNvPr id="6" name="Picture 5"/>
          <p:cNvPicPr>
            <a:picLocks noChangeAspect="1"/>
          </p:cNvPicPr>
          <p:nvPr/>
        </p:nvPicPr>
        <p:blipFill>
          <a:blip r:embed="rId3"/>
          <a:stretch>
            <a:fillRect/>
          </a:stretch>
        </p:blipFill>
        <p:spPr>
          <a:xfrm>
            <a:off x="152402" y="2971800"/>
            <a:ext cx="6294120" cy="3719512"/>
          </a:xfrm>
          <a:prstGeom prst="rect">
            <a:avLst/>
          </a:prstGeom>
        </p:spPr>
      </p:pic>
      <p:sp>
        <p:nvSpPr>
          <p:cNvPr id="7" name="Rectangle 6"/>
          <p:cNvSpPr/>
          <p:nvPr/>
        </p:nvSpPr>
        <p:spPr>
          <a:xfrm>
            <a:off x="6705599" y="5562600"/>
            <a:ext cx="2286001"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Lower figure source:  </a:t>
            </a:r>
            <a:r>
              <a:rPr lang="en-US" dirty="0" err="1">
                <a:latin typeface="Arial" panose="020B0604020202020204" pitchFamily="34" charset="0"/>
                <a:cs typeface="Arial" panose="020B0604020202020204" pitchFamily="34" charset="0"/>
              </a:rPr>
              <a:t>Addetia</a:t>
            </a:r>
            <a:r>
              <a:rPr lang="en-US" dirty="0">
                <a:latin typeface="Arial" panose="020B0604020202020204" pitchFamily="34" charset="0"/>
                <a:cs typeface="Arial" panose="020B0604020202020204" pitchFamily="34" charset="0"/>
              </a:rPr>
              <a:t>, et al.  </a:t>
            </a:r>
          </a:p>
          <a:p>
            <a:r>
              <a:rPr lang="en-US" dirty="0">
                <a:latin typeface="Arial" panose="020B0604020202020204" pitchFamily="34" charset="0"/>
                <a:cs typeface="Arial" panose="020B0604020202020204" pitchFamily="34" charset="0"/>
              </a:rPr>
              <a:t>JASE </a:t>
            </a:r>
            <a:r>
              <a:rPr lang="en-US" b="1" u="sng" dirty="0">
                <a:latin typeface="Arial" panose="020B0604020202020204" pitchFamily="34" charset="0"/>
                <a:cs typeface="Arial" panose="020B0604020202020204" pitchFamily="34" charset="0"/>
              </a:rPr>
              <a:t>2016</a:t>
            </a:r>
          </a:p>
        </p:txBody>
      </p:sp>
      <p:sp>
        <p:nvSpPr>
          <p:cNvPr id="3" name="TextBox 2"/>
          <p:cNvSpPr txBox="1"/>
          <p:nvPr/>
        </p:nvSpPr>
        <p:spPr>
          <a:xfrm>
            <a:off x="6209479" y="215718"/>
            <a:ext cx="2024850" cy="369332"/>
          </a:xfrm>
          <a:prstGeom prst="rect">
            <a:avLst/>
          </a:prstGeom>
          <a:solidFill>
            <a:schemeClr val="tx1"/>
          </a:solidFill>
          <a:ln>
            <a:solidFill>
              <a:schemeClr val="bg2"/>
            </a:solidFill>
          </a:ln>
        </p:spPr>
        <p:txBody>
          <a:bodyPr wrap="none" rtlCol="0">
            <a:spAutoFit/>
          </a:bodyPr>
          <a:lstStyle/>
          <a:p>
            <a:r>
              <a:rPr lang="en-US" b="1" dirty="0">
                <a:solidFill>
                  <a:srgbClr val="FF6600"/>
                </a:solidFill>
              </a:rPr>
              <a:t>OLD STANDARD</a:t>
            </a:r>
          </a:p>
        </p:txBody>
      </p:sp>
      <p:sp>
        <p:nvSpPr>
          <p:cNvPr id="8" name="TextBox 7"/>
          <p:cNvSpPr txBox="1"/>
          <p:nvPr/>
        </p:nvSpPr>
        <p:spPr>
          <a:xfrm>
            <a:off x="6209479" y="4920734"/>
            <a:ext cx="1540806" cy="369332"/>
          </a:xfrm>
          <a:prstGeom prst="rect">
            <a:avLst/>
          </a:prstGeom>
          <a:solidFill>
            <a:schemeClr val="tx1"/>
          </a:solidFill>
          <a:ln>
            <a:solidFill>
              <a:schemeClr val="bg2"/>
            </a:solidFill>
          </a:ln>
        </p:spPr>
        <p:txBody>
          <a:bodyPr wrap="none" rtlCol="0">
            <a:spAutoFit/>
          </a:bodyPr>
          <a:lstStyle/>
          <a:p>
            <a:r>
              <a:rPr lang="en-US" b="1" dirty="0">
                <a:solidFill>
                  <a:srgbClr val="66FF66"/>
                </a:solidFill>
              </a:rPr>
              <a:t>NEW VIEWS</a:t>
            </a:r>
          </a:p>
        </p:txBody>
      </p:sp>
    </p:spTree>
    <p:extLst>
      <p:ext uri="{BB962C8B-B14F-4D97-AF65-F5344CB8AC3E}">
        <p14:creationId xmlns:p14="http://schemas.microsoft.com/office/powerpoint/2010/main" val="134976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3400" y="5257800"/>
            <a:ext cx="8153400" cy="1066800"/>
          </a:xfrm>
        </p:spPr>
        <p:txBody>
          <a:bodyPr/>
          <a:lstStyle/>
          <a:p>
            <a:r>
              <a:rPr lang="en-US" dirty="0"/>
              <a:t>Mild angulation results in variation in the PSAX</a:t>
            </a:r>
          </a:p>
          <a:p>
            <a:r>
              <a:rPr lang="en-US" dirty="0"/>
              <a:t>Knowledge of landmarks helps differentiate leaflets</a:t>
            </a:r>
          </a:p>
        </p:txBody>
      </p:sp>
      <p:pic>
        <p:nvPicPr>
          <p:cNvPr id="5" name="Picture 4"/>
          <p:cNvPicPr>
            <a:picLocks noChangeAspect="1"/>
          </p:cNvPicPr>
          <p:nvPr/>
        </p:nvPicPr>
        <p:blipFill>
          <a:blip r:embed="rId2"/>
          <a:stretch>
            <a:fillRect/>
          </a:stretch>
        </p:blipFill>
        <p:spPr>
          <a:xfrm>
            <a:off x="457200" y="34495"/>
            <a:ext cx="8386916" cy="4920737"/>
          </a:xfrm>
          <a:prstGeom prst="rect">
            <a:avLst/>
          </a:prstGeom>
        </p:spPr>
      </p:pic>
      <p:sp>
        <p:nvSpPr>
          <p:cNvPr id="6" name="TextBox 5"/>
          <p:cNvSpPr txBox="1"/>
          <p:nvPr/>
        </p:nvSpPr>
        <p:spPr>
          <a:xfrm>
            <a:off x="1524000" y="4191000"/>
            <a:ext cx="7162800" cy="461665"/>
          </a:xfrm>
          <a:prstGeom prst="rect">
            <a:avLst/>
          </a:prstGeom>
          <a:solidFill>
            <a:schemeClr val="tx1"/>
          </a:solidFill>
        </p:spPr>
        <p:txBody>
          <a:bodyPr wrap="square" rtlCol="0">
            <a:spAutoFit/>
          </a:bodyPr>
          <a:lstStyle/>
          <a:p>
            <a:r>
              <a:rPr lang="en-US" b="1" dirty="0">
                <a:solidFill>
                  <a:srgbClr val="FF0000"/>
                </a:solidFill>
              </a:rPr>
              <a:t> </a:t>
            </a:r>
            <a:r>
              <a:rPr lang="en-US" sz="2400" b="1" dirty="0">
                <a:solidFill>
                  <a:srgbClr val="FF0000"/>
                </a:solidFill>
              </a:rPr>
              <a:t>RVIF                  PSAX        |   A4C   |      RV Focused</a:t>
            </a:r>
          </a:p>
        </p:txBody>
      </p:sp>
      <p:sp>
        <p:nvSpPr>
          <p:cNvPr id="7" name="Rectangle 6"/>
          <p:cNvSpPr/>
          <p:nvPr/>
        </p:nvSpPr>
        <p:spPr>
          <a:xfrm>
            <a:off x="6243577" y="6431240"/>
            <a:ext cx="2895600" cy="369332"/>
          </a:xfrm>
          <a:prstGeom prst="rect">
            <a:avLst/>
          </a:prstGeom>
        </p:spPr>
        <p:txBody>
          <a:bodyPr wrap="square">
            <a:spAutoFit/>
          </a:bodyPr>
          <a:lstStyle/>
          <a:p>
            <a:r>
              <a:rPr lang="en-US" dirty="0" err="1">
                <a:latin typeface="Arial" panose="020B0604020202020204" pitchFamily="34" charset="0"/>
                <a:cs typeface="Arial" panose="020B0604020202020204" pitchFamily="34" charset="0"/>
              </a:rPr>
              <a:t>Addetia</a:t>
            </a:r>
            <a:r>
              <a:rPr lang="en-US" dirty="0">
                <a:latin typeface="Arial" panose="020B0604020202020204" pitchFamily="34" charset="0"/>
                <a:cs typeface="Arial" panose="020B0604020202020204" pitchFamily="34" charset="0"/>
              </a:rPr>
              <a:t>, et al. JASE 2016</a:t>
            </a:r>
          </a:p>
        </p:txBody>
      </p:sp>
      <p:sp>
        <p:nvSpPr>
          <p:cNvPr id="2" name="Left Brace 1"/>
          <p:cNvSpPr/>
          <p:nvPr/>
        </p:nvSpPr>
        <p:spPr bwMode="auto">
          <a:xfrm rot="5400000">
            <a:off x="1813126" y="441526"/>
            <a:ext cx="266700" cy="679048"/>
          </a:xfrm>
          <a:prstGeom prst="leftBrac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3" name="Rectangle 2"/>
          <p:cNvSpPr/>
          <p:nvPr/>
        </p:nvSpPr>
        <p:spPr bwMode="auto">
          <a:xfrm>
            <a:off x="2895600" y="457200"/>
            <a:ext cx="1524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cxnSp>
        <p:nvCxnSpPr>
          <p:cNvPr id="9" name="Elbow Connector 8"/>
          <p:cNvCxnSpPr>
            <a:endCxn id="2" idx="1"/>
          </p:cNvCxnSpPr>
          <p:nvPr/>
        </p:nvCxnSpPr>
        <p:spPr bwMode="auto">
          <a:xfrm rot="10800000" flipV="1">
            <a:off x="1946476" y="457200"/>
            <a:ext cx="980954" cy="190500"/>
          </a:xfrm>
          <a:prstGeom prst="bentConnector4">
            <a:avLst>
              <a:gd name="adj1" fmla="val 43203"/>
              <a:gd name="adj2" fmla="val -1772"/>
            </a:avLst>
          </a:prstGeom>
          <a:solidFill>
            <a:schemeClr val="accent1"/>
          </a:solidFill>
          <a:ln w="952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0921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33400" y="5257800"/>
            <a:ext cx="8153400" cy="1066800"/>
          </a:xfrm>
        </p:spPr>
        <p:txBody>
          <a:bodyPr/>
          <a:lstStyle/>
          <a:p>
            <a:r>
              <a:rPr lang="en-US" dirty="0"/>
              <a:t>Mild angulation results in variation in the PSAX</a:t>
            </a:r>
          </a:p>
          <a:p>
            <a:r>
              <a:rPr lang="en-US" dirty="0"/>
              <a:t>Knowledge of landmarks helps differentiate leaflets</a:t>
            </a:r>
          </a:p>
        </p:txBody>
      </p:sp>
      <p:pic>
        <p:nvPicPr>
          <p:cNvPr id="5" name="Picture 4"/>
          <p:cNvPicPr>
            <a:picLocks noChangeAspect="1"/>
          </p:cNvPicPr>
          <p:nvPr/>
        </p:nvPicPr>
        <p:blipFill>
          <a:blip r:embed="rId2"/>
          <a:stretch>
            <a:fillRect/>
          </a:stretch>
        </p:blipFill>
        <p:spPr>
          <a:xfrm>
            <a:off x="457200" y="16397"/>
            <a:ext cx="8386916" cy="4920737"/>
          </a:xfrm>
          <a:prstGeom prst="rect">
            <a:avLst/>
          </a:prstGeom>
        </p:spPr>
      </p:pic>
      <p:sp>
        <p:nvSpPr>
          <p:cNvPr id="6" name="TextBox 5"/>
          <p:cNvSpPr txBox="1"/>
          <p:nvPr/>
        </p:nvSpPr>
        <p:spPr>
          <a:xfrm>
            <a:off x="1524000" y="4191000"/>
            <a:ext cx="7162800" cy="461665"/>
          </a:xfrm>
          <a:prstGeom prst="rect">
            <a:avLst/>
          </a:prstGeom>
          <a:solidFill>
            <a:schemeClr val="tx1"/>
          </a:solidFill>
        </p:spPr>
        <p:txBody>
          <a:bodyPr wrap="square" rtlCol="0">
            <a:spAutoFit/>
          </a:bodyPr>
          <a:lstStyle/>
          <a:p>
            <a:r>
              <a:rPr lang="en-US" b="1" dirty="0">
                <a:solidFill>
                  <a:srgbClr val="FF0000"/>
                </a:solidFill>
              </a:rPr>
              <a:t> </a:t>
            </a:r>
            <a:r>
              <a:rPr lang="en-US" sz="2400" b="1" dirty="0">
                <a:solidFill>
                  <a:srgbClr val="FF0000"/>
                </a:solidFill>
              </a:rPr>
              <a:t>RVIF                  PSAX        |   A4C   |      RV Focused</a:t>
            </a:r>
          </a:p>
        </p:txBody>
      </p:sp>
      <p:sp>
        <p:nvSpPr>
          <p:cNvPr id="7" name="Rectangle 6"/>
          <p:cNvSpPr/>
          <p:nvPr/>
        </p:nvSpPr>
        <p:spPr>
          <a:xfrm>
            <a:off x="6243577" y="6431240"/>
            <a:ext cx="2895600" cy="369332"/>
          </a:xfrm>
          <a:prstGeom prst="rect">
            <a:avLst/>
          </a:prstGeom>
        </p:spPr>
        <p:txBody>
          <a:bodyPr wrap="square">
            <a:spAutoFit/>
          </a:bodyPr>
          <a:lstStyle/>
          <a:p>
            <a:r>
              <a:rPr lang="en-US" dirty="0" err="1">
                <a:latin typeface="Arial" panose="020B0604020202020204" pitchFamily="34" charset="0"/>
                <a:cs typeface="Arial" panose="020B0604020202020204" pitchFamily="34" charset="0"/>
              </a:rPr>
              <a:t>Addetia</a:t>
            </a:r>
            <a:r>
              <a:rPr lang="en-US" dirty="0">
                <a:latin typeface="Arial" panose="020B0604020202020204" pitchFamily="34" charset="0"/>
                <a:cs typeface="Arial" panose="020B0604020202020204" pitchFamily="34" charset="0"/>
              </a:rPr>
              <a:t>, et al. JASE 2016</a:t>
            </a:r>
          </a:p>
        </p:txBody>
      </p:sp>
      <p:sp>
        <p:nvSpPr>
          <p:cNvPr id="2" name="Left Brace 1"/>
          <p:cNvSpPr/>
          <p:nvPr/>
        </p:nvSpPr>
        <p:spPr bwMode="auto">
          <a:xfrm rot="869739">
            <a:off x="5229007" y="210959"/>
            <a:ext cx="413795" cy="3220124"/>
          </a:xfrm>
          <a:prstGeom prst="leftBrace">
            <a:avLst/>
          </a:prstGeom>
          <a:noFill/>
          <a:ln w="38100"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3" name="Rectangle 2"/>
          <p:cNvSpPr/>
          <p:nvPr/>
        </p:nvSpPr>
        <p:spPr bwMode="auto">
          <a:xfrm>
            <a:off x="3048000" y="457200"/>
            <a:ext cx="263324" cy="381000"/>
          </a:xfrm>
          <a:prstGeom prst="rect">
            <a:avLst/>
          </a:prstGeom>
          <a:noFill/>
          <a:ln w="38100"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cxnSp>
        <p:nvCxnSpPr>
          <p:cNvPr id="9" name="Elbow Connector 8"/>
          <p:cNvCxnSpPr/>
          <p:nvPr/>
        </p:nvCxnSpPr>
        <p:spPr bwMode="auto">
          <a:xfrm>
            <a:off x="3581400" y="990600"/>
            <a:ext cx="1524000" cy="685800"/>
          </a:xfrm>
          <a:prstGeom prst="bentConnector3">
            <a:avLst>
              <a:gd name="adj1" fmla="val 50000"/>
            </a:avLst>
          </a:prstGeom>
          <a:solidFill>
            <a:schemeClr val="accent1"/>
          </a:solidFill>
          <a:ln w="19050" cap="flat" cmpd="sng" algn="ctr">
            <a:solidFill>
              <a:srgbClr val="66FF33"/>
            </a:solidFill>
            <a:prstDash val="solid"/>
            <a:round/>
            <a:headEnd type="none" w="med" len="med"/>
            <a:tailEnd type="triangle"/>
          </a:ln>
          <a:effectLst/>
        </p:spPr>
      </p:cxnSp>
      <p:sp>
        <p:nvSpPr>
          <p:cNvPr id="13" name="Rectangle 12"/>
          <p:cNvSpPr/>
          <p:nvPr/>
        </p:nvSpPr>
        <p:spPr bwMode="auto">
          <a:xfrm>
            <a:off x="3069220" y="1110205"/>
            <a:ext cx="242104" cy="337595"/>
          </a:xfrm>
          <a:prstGeom prst="rect">
            <a:avLst/>
          </a:prstGeom>
          <a:noFill/>
          <a:ln w="38100"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8" name="Rectangle 17"/>
          <p:cNvSpPr/>
          <p:nvPr/>
        </p:nvSpPr>
        <p:spPr bwMode="auto">
          <a:xfrm>
            <a:off x="5257800" y="4191000"/>
            <a:ext cx="985777" cy="381000"/>
          </a:xfrm>
          <a:prstGeom prst="rect">
            <a:avLst/>
          </a:prstGeom>
          <a:noFill/>
          <a:ln w="57150"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2390322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t>Agreement among publications in only one leaflet in RVIF and A4c views</a:t>
            </a:r>
          </a:p>
        </p:txBody>
      </p:sp>
      <p:pic>
        <p:nvPicPr>
          <p:cNvPr id="6" name="Picture 5"/>
          <p:cNvPicPr>
            <a:picLocks noChangeAspect="1"/>
          </p:cNvPicPr>
          <p:nvPr/>
        </p:nvPicPr>
        <p:blipFill>
          <a:blip r:embed="rId2"/>
          <a:stretch>
            <a:fillRect/>
          </a:stretch>
        </p:blipFill>
        <p:spPr>
          <a:xfrm>
            <a:off x="1038225" y="1834324"/>
            <a:ext cx="7067550" cy="4109276"/>
          </a:xfrm>
          <a:prstGeom prst="rect">
            <a:avLst/>
          </a:prstGeom>
        </p:spPr>
      </p:pic>
      <p:sp>
        <p:nvSpPr>
          <p:cNvPr id="8" name="TextBox 7"/>
          <p:cNvSpPr txBox="1"/>
          <p:nvPr/>
        </p:nvSpPr>
        <p:spPr>
          <a:xfrm>
            <a:off x="2133600" y="6019800"/>
            <a:ext cx="5178982" cy="369332"/>
          </a:xfrm>
          <a:prstGeom prst="rect">
            <a:avLst/>
          </a:prstGeom>
          <a:noFill/>
        </p:spPr>
        <p:txBody>
          <a:bodyPr wrap="none" rtlCol="0">
            <a:spAutoFit/>
          </a:bodyPr>
          <a:lstStyle/>
          <a:p>
            <a:r>
              <a:rPr lang="en-US" dirty="0">
                <a:latin typeface="+mj-lt"/>
              </a:rPr>
              <a:t>Anwar et al, </a:t>
            </a:r>
            <a:r>
              <a:rPr lang="en-US" dirty="0" err="1">
                <a:latin typeface="+mj-lt"/>
              </a:rPr>
              <a:t>Int</a:t>
            </a:r>
            <a:r>
              <a:rPr lang="en-US" dirty="0">
                <a:latin typeface="+mj-lt"/>
              </a:rPr>
              <a:t> J </a:t>
            </a:r>
            <a:r>
              <a:rPr lang="en-US" dirty="0" err="1">
                <a:latin typeface="+mj-lt"/>
              </a:rPr>
              <a:t>Cardiovasc</a:t>
            </a:r>
            <a:r>
              <a:rPr lang="en-US" dirty="0">
                <a:latin typeface="+mj-lt"/>
              </a:rPr>
              <a:t> Imaging 2007  23:717-24</a:t>
            </a:r>
          </a:p>
        </p:txBody>
      </p:sp>
      <p:sp>
        <p:nvSpPr>
          <p:cNvPr id="9" name="Rectangle 8"/>
          <p:cNvSpPr/>
          <p:nvPr/>
        </p:nvSpPr>
        <p:spPr bwMode="auto">
          <a:xfrm>
            <a:off x="3124200" y="5029200"/>
            <a:ext cx="533400" cy="304800"/>
          </a:xfrm>
          <a:prstGeom prst="rect">
            <a:avLst/>
          </a:prstGeom>
          <a:noFill/>
          <a:ln w="57150"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0" name="Rectangle 9"/>
          <p:cNvSpPr/>
          <p:nvPr/>
        </p:nvSpPr>
        <p:spPr bwMode="auto">
          <a:xfrm>
            <a:off x="5105400" y="5345575"/>
            <a:ext cx="609600" cy="3048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3" name="Oval 12"/>
          <p:cNvSpPr/>
          <p:nvPr/>
        </p:nvSpPr>
        <p:spPr bwMode="auto">
          <a:xfrm>
            <a:off x="2667000" y="3352800"/>
            <a:ext cx="304800" cy="304800"/>
          </a:xfrm>
          <a:prstGeom prst="ellipse">
            <a:avLst/>
          </a:prstGeom>
          <a:no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4" name="Oval 13"/>
          <p:cNvSpPr/>
          <p:nvPr/>
        </p:nvSpPr>
        <p:spPr bwMode="auto">
          <a:xfrm>
            <a:off x="5043969" y="3179180"/>
            <a:ext cx="304800" cy="3048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125162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sz="3600" dirty="0"/>
              <a:t>2D Landmarks for TV leaflet identification</a:t>
            </a:r>
          </a:p>
        </p:txBody>
      </p:sp>
      <p:pic>
        <p:nvPicPr>
          <p:cNvPr id="5" name="Content Placeholder 4"/>
          <p:cNvPicPr>
            <a:picLocks noGrp="1" noChangeAspect="1"/>
          </p:cNvPicPr>
          <p:nvPr>
            <p:ph sz="half" idx="1"/>
          </p:nvPr>
        </p:nvPicPr>
        <p:blipFill rotWithShape="1">
          <a:blip r:embed="rId2"/>
          <a:srcRect t="19245"/>
          <a:stretch/>
        </p:blipFill>
        <p:spPr>
          <a:xfrm>
            <a:off x="304800" y="1103047"/>
            <a:ext cx="8344382" cy="3901967"/>
          </a:xfrm>
          <a:prstGeom prst="rect">
            <a:avLst/>
          </a:prstGeom>
        </p:spPr>
      </p:pic>
      <p:sp>
        <p:nvSpPr>
          <p:cNvPr id="4" name="Content Placeholder 3"/>
          <p:cNvSpPr>
            <a:spLocks noGrp="1"/>
          </p:cNvSpPr>
          <p:nvPr>
            <p:ph sz="half" idx="2"/>
          </p:nvPr>
        </p:nvSpPr>
        <p:spPr>
          <a:xfrm>
            <a:off x="609600" y="5105400"/>
            <a:ext cx="8077200" cy="1524000"/>
          </a:xfrm>
        </p:spPr>
        <p:txBody>
          <a:bodyPr/>
          <a:lstStyle/>
          <a:p>
            <a:r>
              <a:rPr lang="en-US" dirty="0"/>
              <a:t>Posterior leaflet is associated with seeing the CS.</a:t>
            </a:r>
          </a:p>
          <a:p>
            <a:r>
              <a:rPr lang="en-US" dirty="0"/>
              <a:t>Septal leaflet is associated with seeing the LVOT.</a:t>
            </a:r>
          </a:p>
          <a:p>
            <a:r>
              <a:rPr lang="en-US" dirty="0"/>
              <a:t>Anterior leaflet is associated with seeing the AV.</a:t>
            </a:r>
          </a:p>
        </p:txBody>
      </p:sp>
    </p:spTree>
    <p:extLst>
      <p:ext uri="{BB962C8B-B14F-4D97-AF65-F5344CB8AC3E}">
        <p14:creationId xmlns:p14="http://schemas.microsoft.com/office/powerpoint/2010/main" val="2327350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Illustrative Case 1:  35 </a:t>
            </a:r>
            <a:r>
              <a:rPr lang="en-US" dirty="0" err="1"/>
              <a:t>yo</a:t>
            </a:r>
            <a:r>
              <a:rPr lang="en-US" dirty="0"/>
              <a:t> woman</a:t>
            </a:r>
          </a:p>
        </p:txBody>
      </p:sp>
      <p:pic>
        <p:nvPicPr>
          <p:cNvPr id="4" name="Image-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636" t="11570" r="3345"/>
          <a:stretch>
            <a:fillRect/>
          </a:stretch>
        </p:blipFill>
        <p:spPr>
          <a:xfrm>
            <a:off x="152400" y="1583460"/>
            <a:ext cx="6248400" cy="506499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8290" t="51239" r="59005"/>
          <a:stretch/>
        </p:blipFill>
        <p:spPr>
          <a:xfrm>
            <a:off x="5791200" y="914400"/>
            <a:ext cx="3352800" cy="3886200"/>
          </a:xfrm>
          <a:prstGeom prst="rect">
            <a:avLst/>
          </a:prstGeom>
          <a:ln w="19050">
            <a:solidFill>
              <a:schemeClr val="tx1"/>
            </a:solidFill>
          </a:ln>
        </p:spPr>
      </p:pic>
      <p:sp>
        <p:nvSpPr>
          <p:cNvPr id="5" name="TextBox 4"/>
          <p:cNvSpPr txBox="1"/>
          <p:nvPr/>
        </p:nvSpPr>
        <p:spPr>
          <a:xfrm>
            <a:off x="6400800" y="4419600"/>
            <a:ext cx="2743200" cy="1569660"/>
          </a:xfrm>
          <a:prstGeom prst="rect">
            <a:avLst/>
          </a:prstGeom>
          <a:noFill/>
        </p:spPr>
        <p:txBody>
          <a:bodyPr wrap="square" rtlCol="0">
            <a:spAutoFit/>
          </a:bodyPr>
          <a:lstStyle/>
          <a:p>
            <a:r>
              <a:rPr lang="en-US" sz="2400" b="1" dirty="0">
                <a:solidFill>
                  <a:srgbClr val="FF0000"/>
                </a:solidFill>
              </a:rPr>
              <a:t>M-Mode:  </a:t>
            </a:r>
            <a:r>
              <a:rPr lang="en-US" sz="2400" dirty="0"/>
              <a:t>Diastolic IVS paradoxical flattening indicating RV </a:t>
            </a:r>
            <a:r>
              <a:rPr lang="en-US" sz="2400" u="sng" dirty="0"/>
              <a:t>volume</a:t>
            </a:r>
            <a:r>
              <a:rPr lang="en-US" sz="2400" dirty="0"/>
              <a:t> overload. </a:t>
            </a:r>
          </a:p>
        </p:txBody>
      </p:sp>
      <p:sp>
        <p:nvSpPr>
          <p:cNvPr id="6" name="Down Arrow 5"/>
          <p:cNvSpPr/>
          <p:nvPr/>
        </p:nvSpPr>
        <p:spPr bwMode="auto">
          <a:xfrm>
            <a:off x="6477000" y="990600"/>
            <a:ext cx="381000" cy="381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Down Arrow 6"/>
          <p:cNvSpPr/>
          <p:nvPr/>
        </p:nvSpPr>
        <p:spPr bwMode="auto">
          <a:xfrm>
            <a:off x="8077200" y="982230"/>
            <a:ext cx="381000" cy="3810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195719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8"/>
            <a:ext cx="8229600" cy="1143000"/>
          </a:xfrm>
        </p:spPr>
        <p:txBody>
          <a:bodyPr/>
          <a:lstStyle/>
          <a:p>
            <a:r>
              <a:rPr lang="en-US" dirty="0"/>
              <a:t>Question 2</a:t>
            </a:r>
          </a:p>
        </p:txBody>
      </p:sp>
      <p:sp>
        <p:nvSpPr>
          <p:cNvPr id="3" name="Content Placeholder 2"/>
          <p:cNvSpPr>
            <a:spLocks noGrp="1"/>
          </p:cNvSpPr>
          <p:nvPr>
            <p:ph sz="half" idx="1"/>
          </p:nvPr>
        </p:nvSpPr>
        <p:spPr>
          <a:xfrm>
            <a:off x="0" y="2667001"/>
            <a:ext cx="3429000" cy="4038600"/>
          </a:xfrm>
        </p:spPr>
        <p:txBody>
          <a:bodyPr/>
          <a:lstStyle/>
          <a:p>
            <a:r>
              <a:rPr lang="en-US" sz="2400" dirty="0"/>
              <a:t>A.  Set the sweep speed to 100 mm/s.</a:t>
            </a:r>
          </a:p>
          <a:p>
            <a:r>
              <a:rPr lang="en-US" sz="2400" dirty="0"/>
              <a:t>B.  Increase the 2D gain</a:t>
            </a:r>
          </a:p>
          <a:p>
            <a:r>
              <a:rPr lang="en-US" sz="2400" dirty="0"/>
              <a:t>C.  Increase the dynamic range.</a:t>
            </a:r>
          </a:p>
          <a:p>
            <a:r>
              <a:rPr lang="en-US" sz="2400" dirty="0"/>
              <a:t>D.  Administer saline bubbles.</a:t>
            </a:r>
          </a:p>
          <a:p>
            <a:r>
              <a:rPr lang="en-US" sz="2400" dirty="0"/>
              <a:t>E.  Decrease displayed Doppler velocity scale. </a:t>
            </a:r>
          </a:p>
        </p:txBody>
      </p:sp>
      <p:pic>
        <p:nvPicPr>
          <p:cNvPr id="10" name="Content Placeholder 9"/>
          <p:cNvPicPr>
            <a:picLocks noGrp="1" noChangeAspect="1"/>
          </p:cNvPicPr>
          <p:nvPr>
            <p:ph sz="half" idx="2"/>
          </p:nvPr>
        </p:nvPicPr>
        <p:blipFill>
          <a:blip r:embed="rId2"/>
          <a:stretch>
            <a:fillRect/>
          </a:stretch>
        </p:blipFill>
        <p:spPr>
          <a:xfrm>
            <a:off x="3505274" y="2810778"/>
            <a:ext cx="5557695" cy="3513821"/>
          </a:xfrm>
          <a:prstGeom prst="rect">
            <a:avLst/>
          </a:prstGeom>
        </p:spPr>
      </p:pic>
      <p:sp>
        <p:nvSpPr>
          <p:cNvPr id="7" name="TextBox 6"/>
          <p:cNvSpPr txBox="1"/>
          <p:nvPr/>
        </p:nvSpPr>
        <p:spPr>
          <a:xfrm>
            <a:off x="381001" y="1151681"/>
            <a:ext cx="7924800" cy="1661993"/>
          </a:xfrm>
          <a:prstGeom prst="rect">
            <a:avLst/>
          </a:prstGeom>
          <a:noFill/>
        </p:spPr>
        <p:txBody>
          <a:bodyPr wrap="square" rtlCol="0">
            <a:spAutoFit/>
          </a:bodyPr>
          <a:lstStyle/>
          <a:p>
            <a:r>
              <a:rPr lang="en-US" sz="2800" dirty="0">
                <a:solidFill>
                  <a:srgbClr val="66FF33"/>
                </a:solidFill>
                <a:latin typeface="+mj-lt"/>
              </a:rPr>
              <a:t>Which of the following is LEAST effective in improving </a:t>
            </a:r>
          </a:p>
          <a:p>
            <a:r>
              <a:rPr lang="en-US" sz="2800" dirty="0">
                <a:solidFill>
                  <a:srgbClr val="66FF33"/>
                </a:solidFill>
                <a:latin typeface="+mj-lt"/>
              </a:rPr>
              <a:t>RVSP assessment accuracy from the following TR jet spectral Doppler envelope?</a:t>
            </a:r>
          </a:p>
          <a:p>
            <a:endParaRPr lang="en-US" dirty="0">
              <a:latin typeface="+mj-lt"/>
            </a:endParaRPr>
          </a:p>
        </p:txBody>
      </p:sp>
    </p:spTree>
    <p:extLst>
      <p:ext uri="{BB962C8B-B14F-4D97-AF65-F5344CB8AC3E}">
        <p14:creationId xmlns:p14="http://schemas.microsoft.com/office/powerpoint/2010/main" val="3387359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RV Inflow</a:t>
            </a:r>
          </a:p>
        </p:txBody>
      </p:sp>
      <p:pic>
        <p:nvPicPr>
          <p:cNvPr id="4" name="Image-1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5627" t="10101" r="12867"/>
          <a:stretch>
            <a:fillRect/>
          </a:stretch>
        </p:blipFill>
        <p:spPr>
          <a:xfrm>
            <a:off x="228600" y="1006838"/>
            <a:ext cx="5181600" cy="5764082"/>
          </a:xfrm>
        </p:spPr>
      </p:pic>
      <p:pic>
        <p:nvPicPr>
          <p:cNvPr id="5" name="Picture 4"/>
          <p:cNvPicPr>
            <a:picLocks noChangeAspect="1"/>
          </p:cNvPicPr>
          <p:nvPr/>
        </p:nvPicPr>
        <p:blipFill rotWithShape="1">
          <a:blip r:embed="rId6"/>
          <a:srcRect r="63599"/>
          <a:stretch/>
        </p:blipFill>
        <p:spPr>
          <a:xfrm>
            <a:off x="5867400" y="1066800"/>
            <a:ext cx="3052916" cy="4920737"/>
          </a:xfrm>
          <a:prstGeom prst="rect">
            <a:avLst/>
          </a:prstGeom>
        </p:spPr>
      </p:pic>
      <p:sp>
        <p:nvSpPr>
          <p:cNvPr id="3" name="TextBox 2"/>
          <p:cNvSpPr txBox="1"/>
          <p:nvPr/>
        </p:nvSpPr>
        <p:spPr>
          <a:xfrm>
            <a:off x="8030900" y="2218481"/>
            <a:ext cx="889415" cy="923330"/>
          </a:xfrm>
          <a:prstGeom prst="rect">
            <a:avLst/>
          </a:prstGeom>
          <a:solidFill>
            <a:srgbClr val="FFFFFF"/>
          </a:solidFill>
        </p:spPr>
        <p:txBody>
          <a:bodyPr wrap="square" rtlCol="0">
            <a:spAutoFit/>
          </a:bodyPr>
          <a:lstStyle/>
          <a:p>
            <a:endParaRPr lang="en-US" dirty="0"/>
          </a:p>
          <a:p>
            <a:r>
              <a:rPr lang="en-US" dirty="0"/>
              <a:t>  </a:t>
            </a:r>
          </a:p>
          <a:p>
            <a:r>
              <a:rPr lang="en-US" dirty="0"/>
              <a:t>  </a:t>
            </a:r>
          </a:p>
        </p:txBody>
      </p:sp>
    </p:spTree>
    <p:extLst>
      <p:ext uri="{BB962C8B-B14F-4D97-AF65-F5344CB8AC3E}">
        <p14:creationId xmlns:p14="http://schemas.microsoft.com/office/powerpoint/2010/main" val="40710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Doppler:  RV inflow &amp; SAX</a:t>
            </a:r>
          </a:p>
        </p:txBody>
      </p:sp>
      <p:pic>
        <p:nvPicPr>
          <p:cNvPr id="6" name="Image-26.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a:srcRect l="22723" t="9316"/>
          <a:stretch/>
        </p:blipFill>
        <p:spPr>
          <a:xfrm>
            <a:off x="152400" y="1371600"/>
            <a:ext cx="4595495" cy="4104323"/>
          </a:xfrm>
        </p:spPr>
      </p:pic>
      <p:pic>
        <p:nvPicPr>
          <p:cNvPr id="7" name="Image-35.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0420" t="10881" r="22327"/>
          <a:stretch/>
        </p:blipFill>
        <p:spPr>
          <a:xfrm>
            <a:off x="4953000" y="1371600"/>
            <a:ext cx="4074160" cy="4108450"/>
          </a:xfrm>
          <a:prstGeom prst="rect">
            <a:avLst/>
          </a:prstGeom>
        </p:spPr>
      </p:pic>
    </p:spTree>
    <p:extLst>
      <p:ext uri="{BB962C8B-B14F-4D97-AF65-F5344CB8AC3E}">
        <p14:creationId xmlns:p14="http://schemas.microsoft.com/office/powerpoint/2010/main" val="180265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 fill="hold"/>
                                        <p:tgtEl>
                                          <p:spTgt spid="6"/>
                                        </p:tgtEl>
                                      </p:cBhvr>
                                    </p:cmd>
                                  </p:childTnLst>
                                </p:cTn>
                              </p:par>
                            </p:childTnLst>
                          </p:cTn>
                        </p:par>
                        <p:par>
                          <p:cTn id="7" fill="hold">
                            <p:stCondLst>
                              <p:cond delay="2733"/>
                            </p:stCondLst>
                            <p:childTnLst>
                              <p:par>
                                <p:cTn id="8" presetID="1" presetClass="mediacall" presetSubtype="0" fill="hold" nodeType="afterEffect">
                                  <p:stCondLst>
                                    <p:cond delay="0"/>
                                  </p:stCondLst>
                                  <p:childTnLst>
                                    <p:cmd type="call" cmd="playFrom(0.0)">
                                      <p:cBhvr>
                                        <p:cTn id="9" dur="23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TV in SAX View</a:t>
            </a:r>
          </a:p>
        </p:txBody>
      </p:sp>
      <p:pic>
        <p:nvPicPr>
          <p:cNvPr id="4" name="Image-29.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lum/>
          </a:blip>
          <a:srcRect l="7859" t="10214" r="26535"/>
          <a:stretch/>
        </p:blipFill>
        <p:spPr>
          <a:xfrm>
            <a:off x="228600" y="990600"/>
            <a:ext cx="5283201" cy="5502905"/>
          </a:xfrm>
        </p:spPr>
      </p:pic>
      <p:pic>
        <p:nvPicPr>
          <p:cNvPr id="5" name="Picture 4"/>
          <p:cNvPicPr>
            <a:picLocks noChangeAspect="1"/>
          </p:cNvPicPr>
          <p:nvPr/>
        </p:nvPicPr>
        <p:blipFill rotWithShape="1">
          <a:blip r:embed="rId6"/>
          <a:srcRect l="34544" r="32728" b="47691"/>
          <a:stretch/>
        </p:blipFill>
        <p:spPr>
          <a:xfrm>
            <a:off x="5562600" y="1365450"/>
            <a:ext cx="3429000" cy="3238734"/>
          </a:xfrm>
          <a:prstGeom prst="rect">
            <a:avLst/>
          </a:prstGeom>
        </p:spPr>
      </p:pic>
    </p:spTree>
    <p:extLst>
      <p:ext uri="{BB962C8B-B14F-4D97-AF65-F5344CB8AC3E}">
        <p14:creationId xmlns:p14="http://schemas.microsoft.com/office/powerpoint/2010/main" val="36390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0"/>
            <a:ext cx="3810000" cy="1981200"/>
          </a:xfrm>
        </p:spPr>
        <p:txBody>
          <a:bodyPr/>
          <a:lstStyle/>
          <a:p>
            <a:r>
              <a:rPr lang="en-US" dirty="0"/>
              <a:t>Absence of septal leaflet involvement</a:t>
            </a:r>
          </a:p>
        </p:txBody>
      </p:sp>
      <p:pic>
        <p:nvPicPr>
          <p:cNvPr id="4" name="Image-6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7197" t="29246" r="39919"/>
          <a:stretch/>
        </p:blipFill>
        <p:spPr>
          <a:xfrm>
            <a:off x="152400" y="203880"/>
            <a:ext cx="4953000" cy="6219598"/>
          </a:xfrm>
        </p:spPr>
      </p:pic>
      <p:pic>
        <p:nvPicPr>
          <p:cNvPr id="5" name="Picture 4"/>
          <p:cNvPicPr>
            <a:picLocks noChangeAspect="1"/>
          </p:cNvPicPr>
          <p:nvPr/>
        </p:nvPicPr>
        <p:blipFill rotWithShape="1">
          <a:blip r:embed="rId6"/>
          <a:srcRect l="35522" t="51277" r="35522" b="1907"/>
          <a:stretch/>
        </p:blipFill>
        <p:spPr>
          <a:xfrm>
            <a:off x="5562600" y="2819400"/>
            <a:ext cx="2854961" cy="2727960"/>
          </a:xfrm>
          <a:prstGeom prst="rect">
            <a:avLst/>
          </a:prstGeom>
        </p:spPr>
      </p:pic>
      <p:sp>
        <p:nvSpPr>
          <p:cNvPr id="6" name="&quot;No&quot; Symbol 5"/>
          <p:cNvSpPr/>
          <p:nvPr/>
        </p:nvSpPr>
        <p:spPr bwMode="auto">
          <a:xfrm>
            <a:off x="3733800" y="3916680"/>
            <a:ext cx="381000" cy="533400"/>
          </a:xfrm>
          <a:prstGeom prst="noSmoking">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TextBox 6"/>
          <p:cNvSpPr txBox="1"/>
          <p:nvPr/>
        </p:nvSpPr>
        <p:spPr>
          <a:xfrm>
            <a:off x="4419600" y="2590800"/>
            <a:ext cx="381000" cy="923330"/>
          </a:xfrm>
          <a:prstGeom prst="rect">
            <a:avLst/>
          </a:prstGeom>
          <a:noFill/>
        </p:spPr>
        <p:txBody>
          <a:bodyPr wrap="square" rtlCol="0">
            <a:spAutoFit/>
          </a:bodyPr>
          <a:lstStyle/>
          <a:p>
            <a:r>
              <a:rPr lang="en-US" sz="5400" b="1" dirty="0">
                <a:solidFill>
                  <a:srgbClr val="66FF66"/>
                </a:solidFill>
              </a:rPr>
              <a:t>*</a:t>
            </a:r>
          </a:p>
        </p:txBody>
      </p:sp>
      <p:sp>
        <p:nvSpPr>
          <p:cNvPr id="8" name="TextBox 7"/>
          <p:cNvSpPr txBox="1"/>
          <p:nvPr/>
        </p:nvSpPr>
        <p:spPr>
          <a:xfrm>
            <a:off x="5638800" y="6172200"/>
            <a:ext cx="3352200" cy="646331"/>
          </a:xfrm>
          <a:prstGeom prst="rect">
            <a:avLst/>
          </a:prstGeom>
          <a:noFill/>
        </p:spPr>
        <p:txBody>
          <a:bodyPr wrap="none" rtlCol="0">
            <a:spAutoFit/>
          </a:bodyPr>
          <a:lstStyle/>
          <a:p>
            <a:r>
              <a:rPr lang="en-US" dirty="0">
                <a:solidFill>
                  <a:srgbClr val="66FF66"/>
                </a:solidFill>
              </a:rPr>
              <a:t>Asterisk indicates LVOT.  </a:t>
            </a:r>
            <a:r>
              <a:rPr lang="en-US" dirty="0"/>
              <a:t>Note the</a:t>
            </a:r>
          </a:p>
          <a:p>
            <a:r>
              <a:rPr lang="en-US" dirty="0">
                <a:solidFill>
                  <a:srgbClr val="FFC000"/>
                </a:solidFill>
              </a:rPr>
              <a:t>absence of the coronary sinus.</a:t>
            </a:r>
          </a:p>
        </p:txBody>
      </p:sp>
    </p:spTree>
    <p:extLst>
      <p:ext uri="{BB962C8B-B14F-4D97-AF65-F5344CB8AC3E}">
        <p14:creationId xmlns:p14="http://schemas.microsoft.com/office/powerpoint/2010/main" val="27768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Congenital Disease Case</a:t>
            </a:r>
          </a:p>
        </p:txBody>
      </p:sp>
      <p:sp>
        <p:nvSpPr>
          <p:cNvPr id="4" name="Content Placeholder 3"/>
          <p:cNvSpPr>
            <a:spLocks noGrp="1"/>
          </p:cNvSpPr>
          <p:nvPr>
            <p:ph idx="1"/>
          </p:nvPr>
        </p:nvSpPr>
        <p:spPr>
          <a:xfrm>
            <a:off x="457200" y="914400"/>
            <a:ext cx="8229600" cy="1524000"/>
          </a:xfrm>
        </p:spPr>
        <p:txBody>
          <a:bodyPr/>
          <a:lstStyle/>
          <a:p>
            <a:r>
              <a:rPr lang="en-US" dirty="0"/>
              <a:t>51 </a:t>
            </a:r>
            <a:r>
              <a:rPr lang="en-US" dirty="0" err="1"/>
              <a:t>yo</a:t>
            </a:r>
            <a:r>
              <a:rPr lang="en-US" dirty="0"/>
              <a:t> woman s/p PDA and ASD repair at age 19 who underwent a </a:t>
            </a:r>
            <a:r>
              <a:rPr lang="en-US" dirty="0" err="1"/>
              <a:t>bioprosthetic</a:t>
            </a:r>
            <a:r>
              <a:rPr lang="en-US" dirty="0"/>
              <a:t> TVR at age 47.  She has dyspnea on exertion and edema.</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2595"/>
          <a:stretch/>
        </p:blipFill>
        <p:spPr>
          <a:xfrm>
            <a:off x="0" y="2819400"/>
            <a:ext cx="6160770" cy="260032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592" t="10600" r="20781" b="7200"/>
          <a:stretch/>
        </p:blipFill>
        <p:spPr>
          <a:xfrm>
            <a:off x="6202419" y="2667000"/>
            <a:ext cx="2909913" cy="324993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270" t="27358" r="32162" b="50110"/>
          <a:stretch/>
        </p:blipFill>
        <p:spPr>
          <a:xfrm>
            <a:off x="2514601" y="5474648"/>
            <a:ext cx="2827020" cy="1200950"/>
          </a:xfrm>
          <a:prstGeom prst="rect">
            <a:avLst/>
          </a:prstGeom>
        </p:spPr>
      </p:pic>
    </p:spTree>
    <p:extLst>
      <p:ext uri="{BB962C8B-B14F-4D97-AF65-F5344CB8AC3E}">
        <p14:creationId xmlns:p14="http://schemas.microsoft.com/office/powerpoint/2010/main" val="2962425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lodyPre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5556"/>
          <a:stretch/>
        </p:blipFill>
        <p:spPr>
          <a:xfrm>
            <a:off x="136824" y="396466"/>
            <a:ext cx="8930975" cy="5729698"/>
          </a:xfrm>
        </p:spPr>
      </p:pic>
      <p:sp>
        <p:nvSpPr>
          <p:cNvPr id="2" name="Title 1"/>
          <p:cNvSpPr>
            <a:spLocks noGrp="1"/>
          </p:cNvSpPr>
          <p:nvPr>
            <p:ph type="title"/>
          </p:nvPr>
        </p:nvSpPr>
        <p:spPr>
          <a:xfrm>
            <a:off x="457200" y="0"/>
            <a:ext cx="8229600" cy="762000"/>
          </a:xfrm>
        </p:spPr>
        <p:txBody>
          <a:bodyPr/>
          <a:lstStyle/>
          <a:p>
            <a:r>
              <a:rPr lang="en-US" dirty="0"/>
              <a:t>Tricuspid </a:t>
            </a:r>
            <a:r>
              <a:rPr lang="en-US" dirty="0" err="1"/>
              <a:t>Bioprosthesis</a:t>
            </a:r>
            <a:endParaRPr lang="en-US" dirty="0"/>
          </a:p>
        </p:txBody>
      </p:sp>
    </p:spTree>
    <p:extLst>
      <p:ext uri="{BB962C8B-B14F-4D97-AF65-F5344CB8AC3E}">
        <p14:creationId xmlns:p14="http://schemas.microsoft.com/office/powerpoint/2010/main" val="157074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Doppler across prosthetic TV</a:t>
            </a:r>
          </a:p>
        </p:txBody>
      </p:sp>
      <p:pic>
        <p:nvPicPr>
          <p:cNvPr id="6" name="MelodyPre4.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lum bright="20000" contrast="20000"/>
          </a:blip>
          <a:srcRect l="47415" r="1463"/>
          <a:stretch/>
        </p:blipFill>
        <p:spPr>
          <a:xfrm>
            <a:off x="152399" y="1036320"/>
            <a:ext cx="4123461" cy="5479113"/>
          </a:xfr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1291" r="50000" b="12673"/>
          <a:stretch/>
        </p:blipFill>
        <p:spPr>
          <a:xfrm>
            <a:off x="4275861" y="1066800"/>
            <a:ext cx="4772889" cy="4953000"/>
          </a:xfrm>
          <a:prstGeom prst="rect">
            <a:avLst/>
          </a:prstGeom>
        </p:spPr>
      </p:pic>
      <p:sp>
        <p:nvSpPr>
          <p:cNvPr id="4" name="Left Arrow 3"/>
          <p:cNvSpPr/>
          <p:nvPr/>
        </p:nvSpPr>
        <p:spPr bwMode="auto">
          <a:xfrm>
            <a:off x="5867400" y="1828800"/>
            <a:ext cx="914400" cy="304800"/>
          </a:xfrm>
          <a:prstGeom prst="leftArrow">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8" name="Left Arrow 7"/>
          <p:cNvSpPr/>
          <p:nvPr/>
        </p:nvSpPr>
        <p:spPr bwMode="auto">
          <a:xfrm>
            <a:off x="5883797" y="2209800"/>
            <a:ext cx="914400" cy="304800"/>
          </a:xfrm>
          <a:prstGeom prst="leftArrow">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56975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Melody </a:t>
            </a:r>
            <a:r>
              <a:rPr lang="en-US" dirty="0" err="1"/>
              <a:t>Bioprosthetic</a:t>
            </a:r>
            <a:r>
              <a:rPr lang="en-US" dirty="0"/>
              <a:t> Valve</a:t>
            </a:r>
          </a:p>
        </p:txBody>
      </p:sp>
      <p:pic>
        <p:nvPicPr>
          <p:cNvPr id="2050" name="Picture 2" descr="Image result for melody valve tricuspid valve in valve"/>
          <p:cNvPicPr>
            <a:picLocks noChangeAspect="1" noChangeArrowheads="1"/>
          </p:cNvPicPr>
          <p:nvPr/>
        </p:nvPicPr>
        <p:blipFill rotWithShape="1">
          <a:blip r:embed="rId3">
            <a:extLst>
              <a:ext uri="{28A0092B-C50C-407E-A947-70E740481C1C}">
                <a14:useLocalDpi xmlns:a14="http://schemas.microsoft.com/office/drawing/2010/main" val="0"/>
              </a:ext>
            </a:extLst>
          </a:blip>
          <a:srcRect b="17258"/>
          <a:stretch/>
        </p:blipFill>
        <p:spPr bwMode="auto">
          <a:xfrm>
            <a:off x="304800" y="1371600"/>
            <a:ext cx="8317531"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223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58" y="0"/>
            <a:ext cx="8229600" cy="617219"/>
          </a:xfrm>
        </p:spPr>
        <p:txBody>
          <a:bodyPr/>
          <a:lstStyle/>
          <a:p>
            <a:r>
              <a:rPr lang="en-US" dirty="0"/>
              <a:t>Melody Valve in Valve (TVR)</a:t>
            </a:r>
          </a:p>
        </p:txBody>
      </p:sp>
      <p:pic>
        <p:nvPicPr>
          <p:cNvPr id="3" name="Melody4.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bright="20000" contrast="20000"/>
          </a:blip>
          <a:srcRect t="5057"/>
          <a:stretch/>
        </p:blipFill>
        <p:spPr>
          <a:xfrm>
            <a:off x="76200" y="617219"/>
            <a:ext cx="9095316" cy="5865531"/>
          </a:xfrm>
          <a:prstGeom prst="rect">
            <a:avLst/>
          </a:prstGeom>
        </p:spPr>
      </p:pic>
    </p:spTree>
    <p:extLst>
      <p:ext uri="{BB962C8B-B14F-4D97-AF65-F5344CB8AC3E}">
        <p14:creationId xmlns:p14="http://schemas.microsoft.com/office/powerpoint/2010/main" val="11446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r>
              <a:rPr lang="en-US" dirty="0"/>
              <a:t>Criteria for Severe TS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717" t="28203"/>
          <a:stretch/>
        </p:blipFill>
        <p:spPr>
          <a:xfrm>
            <a:off x="5031841" y="1270575"/>
            <a:ext cx="4112159" cy="3086100"/>
          </a:xfrm>
          <a:prstGeom prst="rect">
            <a:avLst/>
          </a:prstGeom>
        </p:spPr>
      </p:pic>
      <p:sp>
        <p:nvSpPr>
          <p:cNvPr id="6" name="TextBox 5"/>
          <p:cNvSpPr txBox="1"/>
          <p:nvPr/>
        </p:nvSpPr>
        <p:spPr>
          <a:xfrm>
            <a:off x="5031841" y="4467523"/>
            <a:ext cx="3922979" cy="1384995"/>
          </a:xfrm>
          <a:prstGeom prst="rect">
            <a:avLst/>
          </a:prstGeom>
          <a:noFill/>
        </p:spPr>
        <p:txBody>
          <a:bodyPr wrap="square" rtlCol="0">
            <a:spAutoFit/>
          </a:bodyPr>
          <a:lstStyle/>
          <a:p>
            <a:r>
              <a:rPr lang="en-US" sz="2800" dirty="0"/>
              <a:t>The patient had an acceptable mean diastolic gradient (up to 4 mm Hg)</a:t>
            </a:r>
          </a:p>
        </p:txBody>
      </p:sp>
      <p:pic>
        <p:nvPicPr>
          <p:cNvPr id="7" name="Picture 6"/>
          <p:cNvPicPr>
            <a:picLocks noChangeAspect="1"/>
          </p:cNvPicPr>
          <p:nvPr/>
        </p:nvPicPr>
        <p:blipFill>
          <a:blip r:embed="rId3"/>
          <a:stretch>
            <a:fillRect/>
          </a:stretch>
        </p:blipFill>
        <p:spPr>
          <a:xfrm>
            <a:off x="152400" y="1299512"/>
            <a:ext cx="4601931" cy="1752749"/>
          </a:xfrm>
          <a:prstGeom prst="rect">
            <a:avLst/>
          </a:prstGeom>
        </p:spPr>
      </p:pic>
      <p:sp>
        <p:nvSpPr>
          <p:cNvPr id="8" name="TextBox 7"/>
          <p:cNvSpPr txBox="1"/>
          <p:nvPr/>
        </p:nvSpPr>
        <p:spPr>
          <a:xfrm>
            <a:off x="586465" y="950689"/>
            <a:ext cx="3216201" cy="369332"/>
          </a:xfrm>
          <a:prstGeom prst="rect">
            <a:avLst/>
          </a:prstGeom>
          <a:noFill/>
        </p:spPr>
        <p:txBody>
          <a:bodyPr wrap="none" rtlCol="0">
            <a:spAutoFit/>
          </a:bodyPr>
          <a:lstStyle/>
          <a:p>
            <a:r>
              <a:rPr lang="en-US" dirty="0"/>
              <a:t>H. Baumgartner et al.  JASE 2009</a:t>
            </a:r>
          </a:p>
        </p:txBody>
      </p:sp>
      <p:sp>
        <p:nvSpPr>
          <p:cNvPr id="9" name="Content Placeholder 4"/>
          <p:cNvSpPr txBox="1">
            <a:spLocks/>
          </p:cNvSpPr>
          <p:nvPr/>
        </p:nvSpPr>
        <p:spPr>
          <a:xfrm>
            <a:off x="152400" y="3276600"/>
            <a:ext cx="4419599" cy="3419475"/>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n-US" sz="2400" dirty="0"/>
              <a:t>In severe TS, any TR more than mild will result in an underestimation of tricuspid valve area (</a:t>
            </a:r>
            <a:r>
              <a:rPr lang="en-US" sz="2400" dirty="0" err="1"/>
              <a:t>ie</a:t>
            </a:r>
            <a:r>
              <a:rPr lang="en-US" sz="2400" dirty="0"/>
              <a:t>, overestimation of stenosis severity). </a:t>
            </a:r>
          </a:p>
          <a:p>
            <a:r>
              <a:rPr lang="en-US" sz="2400" kern="0" dirty="0"/>
              <a:t>Balloon </a:t>
            </a:r>
            <a:r>
              <a:rPr lang="en-US" sz="2400" kern="0" dirty="0" err="1"/>
              <a:t>valvuloplasty</a:t>
            </a:r>
            <a:r>
              <a:rPr lang="en-US" sz="2400" kern="0" dirty="0"/>
              <a:t> is not recommended for TS.</a:t>
            </a:r>
          </a:p>
          <a:p>
            <a:r>
              <a:rPr lang="en-US" sz="2400" kern="0" dirty="0"/>
              <a:t>Severe PR renders PHT use as unreliable for TV area.</a:t>
            </a:r>
          </a:p>
        </p:txBody>
      </p:sp>
      <p:sp>
        <p:nvSpPr>
          <p:cNvPr id="3" name="TextBox 2"/>
          <p:cNvSpPr txBox="1"/>
          <p:nvPr/>
        </p:nvSpPr>
        <p:spPr>
          <a:xfrm>
            <a:off x="2903830" y="2682929"/>
            <a:ext cx="1827295" cy="369332"/>
          </a:xfrm>
          <a:prstGeom prst="rect">
            <a:avLst/>
          </a:prstGeom>
          <a:noFill/>
        </p:spPr>
        <p:txBody>
          <a:bodyPr wrap="none" rtlCol="0">
            <a:spAutoFit/>
          </a:bodyPr>
          <a:lstStyle/>
          <a:p>
            <a:r>
              <a:rPr lang="en-US" dirty="0">
                <a:solidFill>
                  <a:srgbClr val="0070C0"/>
                </a:solidFill>
                <a:latin typeface="+mj-lt"/>
              </a:rPr>
              <a:t>Severe TS Criteria</a:t>
            </a:r>
          </a:p>
        </p:txBody>
      </p:sp>
    </p:spTree>
    <p:extLst>
      <p:ext uri="{BB962C8B-B14F-4D97-AF65-F5344CB8AC3E}">
        <p14:creationId xmlns:p14="http://schemas.microsoft.com/office/powerpoint/2010/main" val="423756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3</a:t>
            </a:r>
          </a:p>
        </p:txBody>
      </p:sp>
      <p:sp>
        <p:nvSpPr>
          <p:cNvPr id="3" name="Content Placeholder 2"/>
          <p:cNvSpPr>
            <a:spLocks noGrp="1"/>
          </p:cNvSpPr>
          <p:nvPr>
            <p:ph idx="1"/>
          </p:nvPr>
        </p:nvSpPr>
        <p:spPr>
          <a:xfrm>
            <a:off x="228600" y="1600200"/>
            <a:ext cx="8686800" cy="4525963"/>
          </a:xfrm>
        </p:spPr>
        <p:txBody>
          <a:bodyPr/>
          <a:lstStyle/>
          <a:p>
            <a:r>
              <a:rPr lang="en-US" dirty="0">
                <a:solidFill>
                  <a:srgbClr val="66FF33"/>
                </a:solidFill>
              </a:rPr>
              <a:t>Which of the following is correct regarding typical findings associated with </a:t>
            </a:r>
            <a:r>
              <a:rPr lang="en-US" dirty="0" err="1">
                <a:solidFill>
                  <a:srgbClr val="66FF33"/>
                </a:solidFill>
              </a:rPr>
              <a:t>Ebstein</a:t>
            </a:r>
            <a:r>
              <a:rPr lang="en-US" dirty="0">
                <a:solidFill>
                  <a:srgbClr val="66FF33"/>
                </a:solidFill>
              </a:rPr>
              <a:t> anomaly?</a:t>
            </a:r>
          </a:p>
          <a:p>
            <a:pPr lvl="1"/>
            <a:endParaRPr lang="en-US" dirty="0"/>
          </a:p>
          <a:p>
            <a:pPr lvl="1"/>
            <a:r>
              <a:rPr lang="en-US" dirty="0"/>
              <a:t>A.  Septal and anterior leaflet fusion resulting in TR.</a:t>
            </a:r>
          </a:p>
          <a:p>
            <a:pPr lvl="1"/>
            <a:r>
              <a:rPr lang="en-US" dirty="0"/>
              <a:t>B.  RV-laminated, sail-like anterior TV leaflet.</a:t>
            </a:r>
          </a:p>
          <a:p>
            <a:pPr lvl="1"/>
            <a:r>
              <a:rPr lang="en-US" dirty="0"/>
              <a:t>C.  Decreased size of anatomic TV annulus. </a:t>
            </a:r>
          </a:p>
          <a:p>
            <a:pPr lvl="1"/>
            <a:r>
              <a:rPr lang="en-US" dirty="0"/>
              <a:t>D.  Apical rotation of functional TV annulus</a:t>
            </a:r>
          </a:p>
          <a:p>
            <a:pPr lvl="1"/>
            <a:r>
              <a:rPr lang="en-US" dirty="0"/>
              <a:t>E.  Increased right ventricular volume.</a:t>
            </a:r>
          </a:p>
        </p:txBody>
      </p:sp>
    </p:spTree>
    <p:extLst>
      <p:ext uri="{BB962C8B-B14F-4D97-AF65-F5344CB8AC3E}">
        <p14:creationId xmlns:p14="http://schemas.microsoft.com/office/powerpoint/2010/main" val="1708898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Case of Mechanical TVR Thrombosis</a:t>
            </a:r>
          </a:p>
        </p:txBody>
      </p:sp>
      <p:sp>
        <p:nvSpPr>
          <p:cNvPr id="3" name="Content Placeholder 2"/>
          <p:cNvSpPr>
            <a:spLocks noGrp="1"/>
          </p:cNvSpPr>
          <p:nvPr>
            <p:ph idx="1"/>
          </p:nvPr>
        </p:nvSpPr>
        <p:spPr>
          <a:xfrm>
            <a:off x="304800" y="5271304"/>
            <a:ext cx="5486400" cy="1447800"/>
          </a:xfrm>
        </p:spPr>
        <p:txBody>
          <a:bodyPr/>
          <a:lstStyle/>
          <a:p>
            <a:r>
              <a:rPr lang="en-US" sz="2800" dirty="0"/>
              <a:t>Clotted TVR before </a:t>
            </a:r>
            <a:r>
              <a:rPr lang="en-US" sz="2000" dirty="0"/>
              <a:t>[left] </a:t>
            </a:r>
            <a:r>
              <a:rPr lang="en-US" sz="2800" dirty="0"/>
              <a:t> and </a:t>
            </a:r>
          </a:p>
          <a:p>
            <a:pPr marL="0" indent="0">
              <a:buNone/>
            </a:pPr>
            <a:r>
              <a:rPr lang="en-US" sz="2800" dirty="0"/>
              <a:t>   after thrombolytic therapy </a:t>
            </a:r>
            <a:r>
              <a:rPr lang="en-US" sz="2000" dirty="0"/>
              <a:t>[right]</a:t>
            </a:r>
          </a:p>
          <a:p>
            <a:pPr marL="0" indent="0">
              <a:buNone/>
            </a:pPr>
            <a:endParaRPr lang="en-US" dirty="0"/>
          </a:p>
        </p:txBody>
      </p:sp>
      <p:pic>
        <p:nvPicPr>
          <p:cNvPr id="4" name="ts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8537" t="495" r="-69" b="13918"/>
          <a:stretch/>
        </p:blipFill>
        <p:spPr>
          <a:xfrm>
            <a:off x="169762" y="1239708"/>
            <a:ext cx="4267200" cy="4031596"/>
          </a:xfrm>
          <a:prstGeom prst="rect">
            <a:avLst/>
          </a:prstGeom>
        </p:spPr>
      </p:pic>
      <p:pic>
        <p:nvPicPr>
          <p:cNvPr id="5" name="ts0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49138"/>
          <a:stretch/>
        </p:blipFill>
        <p:spPr>
          <a:xfrm>
            <a:off x="5116976" y="1143000"/>
            <a:ext cx="3569824" cy="4767423"/>
          </a:xfrm>
          <a:prstGeom prst="rect">
            <a:avLst/>
          </a:prstGeom>
        </p:spPr>
      </p:pic>
    </p:spTree>
    <p:extLst>
      <p:ext uri="{BB962C8B-B14F-4D97-AF65-F5344CB8AC3E}">
        <p14:creationId xmlns:p14="http://schemas.microsoft.com/office/powerpoint/2010/main" val="14133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 fill="hold"/>
                                        <p:tgtEl>
                                          <p:spTgt spid="4"/>
                                        </p:tgtEl>
                                      </p:cBhvr>
                                    </p:cmd>
                                  </p:childTnLst>
                                </p:cTn>
                              </p:par>
                            </p:childTnLst>
                          </p:cTn>
                        </p:par>
                        <p:par>
                          <p:cTn id="7" fill="hold">
                            <p:stCondLst>
                              <p:cond delay="666"/>
                            </p:stCondLst>
                            <p:childTnLst>
                              <p:par>
                                <p:cTn id="8" presetID="1" presetClass="mediacall" presetSubtype="0" fill="hold" nodeType="afterEffect">
                                  <p:stCondLst>
                                    <p:cond delay="0"/>
                                  </p:stCondLst>
                                  <p:childTnLst>
                                    <p:cmd type="call" cmd="playFrom(0.0)">
                                      <p:cBhvr>
                                        <p:cTn id="9" dur="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3</a:t>
            </a:r>
          </a:p>
        </p:txBody>
      </p:sp>
      <p:sp>
        <p:nvSpPr>
          <p:cNvPr id="3" name="Content Placeholder 2"/>
          <p:cNvSpPr>
            <a:spLocks noGrp="1"/>
          </p:cNvSpPr>
          <p:nvPr>
            <p:ph idx="1"/>
          </p:nvPr>
        </p:nvSpPr>
        <p:spPr>
          <a:xfrm>
            <a:off x="457200" y="914401"/>
            <a:ext cx="8229600" cy="1142999"/>
          </a:xfrm>
        </p:spPr>
        <p:txBody>
          <a:bodyPr/>
          <a:lstStyle/>
          <a:p>
            <a:r>
              <a:rPr lang="en-US" dirty="0"/>
              <a:t>32 </a:t>
            </a:r>
            <a:r>
              <a:rPr lang="en-US" dirty="0" err="1"/>
              <a:t>yo</a:t>
            </a:r>
            <a:r>
              <a:rPr lang="en-US" dirty="0"/>
              <a:t> man with h/o schizoaffective disorder, psychosis and syphilis, presents with anasarca.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70810"/>
            <a:ext cx="9144000" cy="3264540"/>
          </a:xfrm>
          <a:prstGeom prst="rect">
            <a:avLst/>
          </a:prstGeom>
        </p:spPr>
      </p:pic>
    </p:spTree>
    <p:extLst>
      <p:ext uri="{BB962C8B-B14F-4D97-AF65-F5344CB8AC3E}">
        <p14:creationId xmlns:p14="http://schemas.microsoft.com/office/powerpoint/2010/main" val="4031290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CXR</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7561" t="13139" r="4085"/>
          <a:stretch/>
        </p:blipFill>
        <p:spPr>
          <a:xfrm>
            <a:off x="1143000" y="990600"/>
            <a:ext cx="7288530" cy="5155583"/>
          </a:xfrm>
          <a:prstGeom prst="rect">
            <a:avLst/>
          </a:prstGeom>
        </p:spPr>
      </p:pic>
    </p:spTree>
    <p:extLst>
      <p:ext uri="{BB962C8B-B14F-4D97-AF65-F5344CB8AC3E}">
        <p14:creationId xmlns:p14="http://schemas.microsoft.com/office/powerpoint/2010/main" val="1788115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792162"/>
          </a:xfrm>
        </p:spPr>
        <p:txBody>
          <a:bodyPr/>
          <a:lstStyle/>
          <a:p>
            <a:r>
              <a:rPr lang="en-US" dirty="0"/>
              <a:t>PLAX</a:t>
            </a:r>
          </a:p>
        </p:txBody>
      </p:sp>
      <p:pic>
        <p:nvPicPr>
          <p:cNvPr id="5" name="UTVO_PLAX.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7673" t="6296" r="19686"/>
          <a:stretch/>
        </p:blipFill>
        <p:spPr>
          <a:xfrm>
            <a:off x="3614" y="1295400"/>
            <a:ext cx="5101786" cy="518374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962" t="45852" r="48113"/>
          <a:stretch/>
        </p:blipFill>
        <p:spPr>
          <a:xfrm>
            <a:off x="5333999" y="1307275"/>
            <a:ext cx="3792717" cy="2924175"/>
          </a:xfrm>
          <a:prstGeom prst="rect">
            <a:avLst/>
          </a:prstGeom>
        </p:spPr>
      </p:pic>
      <p:sp>
        <p:nvSpPr>
          <p:cNvPr id="7" name="TextBox 6"/>
          <p:cNvSpPr txBox="1"/>
          <p:nvPr/>
        </p:nvSpPr>
        <p:spPr>
          <a:xfrm>
            <a:off x="5450116" y="4371975"/>
            <a:ext cx="3693884" cy="1938992"/>
          </a:xfrm>
          <a:prstGeom prst="rect">
            <a:avLst/>
          </a:prstGeom>
          <a:noFill/>
        </p:spPr>
        <p:txBody>
          <a:bodyPr wrap="square" rtlCol="0">
            <a:spAutoFit/>
          </a:bodyPr>
          <a:lstStyle/>
          <a:p>
            <a:r>
              <a:rPr lang="en-US" sz="2400" dirty="0"/>
              <a:t>M-Mode:  Paradoxical septal motion (diastolic-inward/systolic outward) indicative of RV volume overload.</a:t>
            </a:r>
          </a:p>
        </p:txBody>
      </p:sp>
    </p:spTree>
    <p:extLst>
      <p:ext uri="{BB962C8B-B14F-4D97-AF65-F5344CB8AC3E}">
        <p14:creationId xmlns:p14="http://schemas.microsoft.com/office/powerpoint/2010/main" val="398598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74638"/>
            <a:ext cx="2286000" cy="1143000"/>
          </a:xfrm>
        </p:spPr>
        <p:txBody>
          <a:bodyPr/>
          <a:lstStyle/>
          <a:p>
            <a:r>
              <a:rPr lang="en-US" dirty="0"/>
              <a:t>RV Inflow</a:t>
            </a:r>
          </a:p>
        </p:txBody>
      </p:sp>
      <p:pic>
        <p:nvPicPr>
          <p:cNvPr id="3" name="UTVO_RVI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0000" contrast="20000"/>
          </a:blip>
          <a:srcRect l="18868" t="3055" r="18679" b="9445"/>
          <a:stretch/>
        </p:blipFill>
        <p:spPr>
          <a:xfrm>
            <a:off x="57780" y="457200"/>
            <a:ext cx="6411600" cy="6101674"/>
          </a:xfrm>
          <a:prstGeom prst="rect">
            <a:avLst/>
          </a:prstGeom>
        </p:spPr>
      </p:pic>
    </p:spTree>
    <p:extLst>
      <p:ext uri="{BB962C8B-B14F-4D97-AF65-F5344CB8AC3E}">
        <p14:creationId xmlns:p14="http://schemas.microsoft.com/office/powerpoint/2010/main" val="270093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8229600" cy="1143000"/>
          </a:xfrm>
        </p:spPr>
        <p:txBody>
          <a:bodyPr/>
          <a:lstStyle/>
          <a:p>
            <a:r>
              <a:rPr lang="en-US" dirty="0"/>
              <a:t>Tricuspid Leaflet Destruction</a:t>
            </a:r>
          </a:p>
        </p:txBody>
      </p:sp>
      <p:pic>
        <p:nvPicPr>
          <p:cNvPr id="5" name="UTVO_PV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798" t="5000"/>
          <a:stretch/>
        </p:blipFill>
        <p:spPr>
          <a:xfrm>
            <a:off x="228600" y="990598"/>
            <a:ext cx="8686800" cy="5826769"/>
          </a:xfrm>
          <a:prstGeom prst="rect">
            <a:avLst/>
          </a:prstGeom>
        </p:spPr>
      </p:pic>
    </p:spTree>
    <p:extLst>
      <p:ext uri="{BB962C8B-B14F-4D97-AF65-F5344CB8AC3E}">
        <p14:creationId xmlns:p14="http://schemas.microsoft.com/office/powerpoint/2010/main" val="208094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TVO_RV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199" y="609600"/>
            <a:ext cx="8974667" cy="6096000"/>
          </a:xfrm>
          <a:prstGeom prst="rect">
            <a:avLst/>
          </a:prstGeom>
        </p:spPr>
      </p:pic>
    </p:spTree>
    <p:extLst>
      <p:ext uri="{BB962C8B-B14F-4D97-AF65-F5344CB8AC3E}">
        <p14:creationId xmlns:p14="http://schemas.microsoft.com/office/powerpoint/2010/main" val="287457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lstStyle/>
          <a:p>
            <a:r>
              <a:rPr lang="en-US" dirty="0"/>
              <a:t>Incision Locations for TVR: </a:t>
            </a:r>
            <a:br>
              <a:rPr lang="en-US" dirty="0"/>
            </a:br>
            <a:r>
              <a:rPr lang="en-US" sz="3600" dirty="0"/>
              <a:t>Minimally invasive and Midline Approaches</a:t>
            </a: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519539"/>
            <a:ext cx="7162800" cy="524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9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487362"/>
          </a:xfrm>
        </p:spPr>
        <p:txBody>
          <a:bodyPr/>
          <a:lstStyle/>
          <a:p>
            <a:r>
              <a:rPr lang="en-US" dirty="0"/>
              <a:t>RV Inflow:  How Much TR?</a:t>
            </a:r>
          </a:p>
        </p:txBody>
      </p:sp>
      <p:pic>
        <p:nvPicPr>
          <p:cNvPr id="3" name="UTVO_RVI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467" t="5536" r="24866"/>
          <a:stretch/>
        </p:blipFill>
        <p:spPr>
          <a:xfrm>
            <a:off x="38100" y="762000"/>
            <a:ext cx="5024287" cy="5791200"/>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3019" t="30921" r="189" b="2167"/>
          <a:stretch/>
        </p:blipFill>
        <p:spPr>
          <a:xfrm>
            <a:off x="5410200" y="802742"/>
            <a:ext cx="3573780" cy="3487319"/>
          </a:xfrm>
          <a:prstGeom prst="rect">
            <a:avLst/>
          </a:prstGeom>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9834"/>
          <a:stretch/>
        </p:blipFill>
        <p:spPr bwMode="auto">
          <a:xfrm>
            <a:off x="5198745" y="5219641"/>
            <a:ext cx="3785235" cy="1417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33854"/>
          <a:stretch/>
        </p:blipFill>
        <p:spPr bwMode="auto">
          <a:xfrm>
            <a:off x="5198745" y="4495800"/>
            <a:ext cx="379285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05600" y="4793218"/>
            <a:ext cx="2438400" cy="369332"/>
          </a:xfrm>
          <a:prstGeom prst="rect">
            <a:avLst/>
          </a:prstGeom>
          <a:noFill/>
        </p:spPr>
        <p:txBody>
          <a:bodyPr wrap="square" rtlCol="0">
            <a:spAutoFit/>
          </a:bodyPr>
          <a:lstStyle/>
          <a:p>
            <a:r>
              <a:rPr lang="en-US" b="1" dirty="0">
                <a:solidFill>
                  <a:srgbClr val="66FF66"/>
                </a:solidFill>
              </a:rPr>
              <a:t>MILD</a:t>
            </a:r>
            <a:r>
              <a:rPr lang="en-US" dirty="0">
                <a:solidFill>
                  <a:schemeClr val="bg1">
                    <a:lumMod val="60000"/>
                    <a:lumOff val="40000"/>
                  </a:schemeClr>
                </a:solidFill>
              </a:rPr>
              <a:t>     MODERATE</a:t>
            </a:r>
          </a:p>
        </p:txBody>
      </p:sp>
      <p:sp>
        <p:nvSpPr>
          <p:cNvPr id="10" name="TextBox 9"/>
          <p:cNvSpPr txBox="1"/>
          <p:nvPr/>
        </p:nvSpPr>
        <p:spPr>
          <a:xfrm>
            <a:off x="7467600" y="6183868"/>
            <a:ext cx="1219200" cy="369332"/>
          </a:xfrm>
          <a:prstGeom prst="rect">
            <a:avLst/>
          </a:prstGeom>
          <a:noFill/>
        </p:spPr>
        <p:txBody>
          <a:bodyPr wrap="square" rtlCol="0">
            <a:spAutoFit/>
          </a:bodyPr>
          <a:lstStyle/>
          <a:p>
            <a:r>
              <a:rPr lang="en-US" b="1" dirty="0">
                <a:solidFill>
                  <a:srgbClr val="FF0000"/>
                </a:solidFill>
              </a:rPr>
              <a:t>SEVERE</a:t>
            </a:r>
          </a:p>
        </p:txBody>
      </p:sp>
    </p:spTree>
    <p:extLst>
      <p:ext uri="{BB962C8B-B14F-4D97-AF65-F5344CB8AC3E}">
        <p14:creationId xmlns:p14="http://schemas.microsoft.com/office/powerpoint/2010/main" val="239628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2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4</a:t>
            </a:r>
          </a:p>
        </p:txBody>
      </p:sp>
      <p:sp>
        <p:nvSpPr>
          <p:cNvPr id="3" name="Content Placeholder 2"/>
          <p:cNvSpPr>
            <a:spLocks noGrp="1"/>
          </p:cNvSpPr>
          <p:nvPr>
            <p:ph idx="1"/>
          </p:nvPr>
        </p:nvSpPr>
        <p:spPr>
          <a:xfrm>
            <a:off x="457200" y="990600"/>
            <a:ext cx="8229600" cy="990600"/>
          </a:xfrm>
        </p:spPr>
        <p:txBody>
          <a:bodyPr/>
          <a:lstStyle/>
          <a:p>
            <a:r>
              <a:rPr lang="en-US" dirty="0"/>
              <a:t>30 </a:t>
            </a:r>
            <a:r>
              <a:rPr lang="en-US" dirty="0" err="1"/>
              <a:t>yo</a:t>
            </a:r>
            <a:r>
              <a:rPr lang="en-US" dirty="0"/>
              <a:t> man with known congenital heart abnormality.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346"/>
          <a:stretch/>
        </p:blipFill>
        <p:spPr>
          <a:xfrm>
            <a:off x="152400" y="2057400"/>
            <a:ext cx="8929485" cy="3581400"/>
          </a:xfrm>
          <a:prstGeom prst="rect">
            <a:avLst/>
          </a:prstGeom>
        </p:spPr>
      </p:pic>
    </p:spTree>
    <p:extLst>
      <p:ext uri="{BB962C8B-B14F-4D97-AF65-F5344CB8AC3E}">
        <p14:creationId xmlns:p14="http://schemas.microsoft.com/office/powerpoint/2010/main" val="1028560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4</a:t>
            </a:r>
          </a:p>
        </p:txBody>
      </p:sp>
      <p:sp>
        <p:nvSpPr>
          <p:cNvPr id="3" name="Content Placeholder 2"/>
          <p:cNvSpPr>
            <a:spLocks noGrp="1"/>
          </p:cNvSpPr>
          <p:nvPr>
            <p:ph idx="1"/>
          </p:nvPr>
        </p:nvSpPr>
        <p:spPr>
          <a:xfrm>
            <a:off x="457200" y="1143000"/>
            <a:ext cx="8229600" cy="5181600"/>
          </a:xfrm>
        </p:spPr>
        <p:txBody>
          <a:bodyPr/>
          <a:lstStyle/>
          <a:p>
            <a:r>
              <a:rPr lang="en-US" dirty="0">
                <a:solidFill>
                  <a:srgbClr val="66FF33"/>
                </a:solidFill>
              </a:rPr>
              <a:t>A patient diagnosed recently with a small anterior leaflet TV vegetation presents for repeat TTE.  Which of the following views is </a:t>
            </a:r>
            <a:r>
              <a:rPr lang="en-US" u="sng" dirty="0">
                <a:solidFill>
                  <a:srgbClr val="66FF33"/>
                </a:solidFill>
              </a:rPr>
              <a:t>most likely</a:t>
            </a:r>
            <a:r>
              <a:rPr lang="en-US" dirty="0">
                <a:solidFill>
                  <a:srgbClr val="66FF33"/>
                </a:solidFill>
              </a:rPr>
              <a:t> to show the anterior TV leaflet?</a:t>
            </a:r>
          </a:p>
          <a:p>
            <a:pPr lvl="1"/>
            <a:endParaRPr lang="en-US" dirty="0"/>
          </a:p>
          <a:p>
            <a:pPr lvl="1"/>
            <a:r>
              <a:rPr lang="en-US" dirty="0"/>
              <a:t>A.  Parasternal RV inflow </a:t>
            </a:r>
          </a:p>
          <a:p>
            <a:pPr lvl="1"/>
            <a:r>
              <a:rPr lang="en-US" dirty="0"/>
              <a:t>B.  Parasternal short axis.</a:t>
            </a:r>
          </a:p>
          <a:p>
            <a:pPr lvl="1"/>
            <a:r>
              <a:rPr lang="en-US" dirty="0"/>
              <a:t>C.  Apical RV focused.</a:t>
            </a:r>
          </a:p>
          <a:p>
            <a:pPr lvl="1"/>
            <a:r>
              <a:rPr lang="en-US" dirty="0"/>
              <a:t>D.  Apical 3 chamber.</a:t>
            </a:r>
          </a:p>
          <a:p>
            <a:pPr lvl="1"/>
            <a:r>
              <a:rPr lang="en-US" dirty="0"/>
              <a:t>E.  Apical 4 chamber.</a:t>
            </a:r>
          </a:p>
        </p:txBody>
      </p:sp>
    </p:spTree>
    <p:extLst>
      <p:ext uri="{BB962C8B-B14F-4D97-AF65-F5344CB8AC3E}">
        <p14:creationId xmlns:p14="http://schemas.microsoft.com/office/powerpoint/2010/main" val="2095427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CXR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914400"/>
            <a:ext cx="6276265" cy="5850931"/>
          </a:xfrm>
          <a:prstGeom prst="rect">
            <a:avLst/>
          </a:prstGeom>
        </p:spPr>
      </p:pic>
    </p:spTree>
    <p:extLst>
      <p:ext uri="{BB962C8B-B14F-4D97-AF65-F5344CB8AC3E}">
        <p14:creationId xmlns:p14="http://schemas.microsoft.com/office/powerpoint/2010/main" val="1354746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heart enlargement</a:t>
            </a:r>
          </a:p>
        </p:txBody>
      </p:sp>
      <p:pic>
        <p:nvPicPr>
          <p:cNvPr id="4" name="Ebs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7787" t="6566" r="29083"/>
          <a:stretch/>
        </p:blipFill>
        <p:spPr>
          <a:xfrm>
            <a:off x="914400" y="1066800"/>
            <a:ext cx="5486400" cy="5515803"/>
          </a:xfrm>
        </p:spPr>
      </p:pic>
    </p:spTree>
    <p:extLst>
      <p:ext uri="{BB962C8B-B14F-4D97-AF65-F5344CB8AC3E}">
        <p14:creationId xmlns:p14="http://schemas.microsoft.com/office/powerpoint/2010/main" val="18059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bs4.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6"/>
          <a:srcRect l="25561" r="23832"/>
          <a:stretch/>
        </p:blipFill>
        <p:spPr>
          <a:xfrm>
            <a:off x="152400" y="431118"/>
            <a:ext cx="4572000" cy="6136899"/>
          </a:xfrm>
        </p:spPr>
      </p:pic>
      <p:pic>
        <p:nvPicPr>
          <p:cNvPr id="6" name="Ebs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7358" r="28679" b="3056"/>
          <a:stretch/>
        </p:blipFill>
        <p:spPr>
          <a:xfrm>
            <a:off x="4876800" y="457200"/>
            <a:ext cx="4110990" cy="6157663"/>
          </a:xfrm>
          <a:prstGeom prst="rect">
            <a:avLst/>
          </a:prstGeom>
        </p:spPr>
      </p:pic>
    </p:spTree>
    <p:extLst>
      <p:ext uri="{BB962C8B-B14F-4D97-AF65-F5344CB8AC3E}">
        <p14:creationId xmlns:p14="http://schemas.microsoft.com/office/powerpoint/2010/main" val="372499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 fill="hold"/>
                                        <p:tgtEl>
                                          <p:spTgt spid="6"/>
                                        </p:tgtEl>
                                      </p:cBhvr>
                                    </p:cmd>
                                  </p:childTnLst>
                                </p:cTn>
                              </p:par>
                            </p:childTnLst>
                          </p:cTn>
                        </p:par>
                        <p:par>
                          <p:cTn id="7" fill="hold">
                            <p:stCondLst>
                              <p:cond delay="1583"/>
                            </p:stCondLst>
                            <p:childTnLst>
                              <p:par>
                                <p:cTn id="8" presetID="1" presetClass="mediacall" presetSubtype="0" fill="hold" nodeType="afterEffect">
                                  <p:stCondLst>
                                    <p:cond delay="0"/>
                                  </p:stCondLst>
                                  <p:childTnLst>
                                    <p:cmd type="call" cmd="playFrom(0.0)">
                                      <p:cBhvr>
                                        <p:cTn id="9" dur="1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hold" display="0">
                  <p:stCondLst>
                    <p:cond delay="indefinite"/>
                  </p:stCondLst>
                </p:cTn>
                <p:tgtEl>
                  <p:spTgt spid="6"/>
                </p:tgtEl>
              </p:cMediaNode>
            </p:video>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Ebs6.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4826" b="4050"/>
          <a:stretch/>
        </p:blipFill>
        <p:spPr>
          <a:xfrm>
            <a:off x="76200" y="606056"/>
            <a:ext cx="8894211" cy="5505184"/>
          </a:xfrm>
          <a:prstGeom prst="rect">
            <a:avLst/>
          </a:prstGeom>
        </p:spPr>
      </p:pic>
    </p:spTree>
    <p:extLst>
      <p:ext uri="{BB962C8B-B14F-4D97-AF65-F5344CB8AC3E}">
        <p14:creationId xmlns:p14="http://schemas.microsoft.com/office/powerpoint/2010/main" val="231393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649" t="8779" r="4899" b="8448"/>
          <a:stretch/>
        </p:blipFill>
        <p:spPr>
          <a:xfrm>
            <a:off x="2057400" y="1449404"/>
            <a:ext cx="6896099" cy="4790974"/>
          </a:xfrm>
        </p:spPr>
      </p:pic>
      <p:pic>
        <p:nvPicPr>
          <p:cNvPr id="6" name="Picture 5"/>
          <p:cNvPicPr>
            <a:picLocks noChangeAspect="1"/>
          </p:cNvPicPr>
          <p:nvPr/>
        </p:nvPicPr>
        <p:blipFill>
          <a:blip r:embed="rId3"/>
          <a:stretch>
            <a:fillRect/>
          </a:stretch>
        </p:blipFill>
        <p:spPr>
          <a:xfrm>
            <a:off x="83916" y="2396208"/>
            <a:ext cx="1897284" cy="3844170"/>
          </a:xfrm>
          <a:prstGeom prst="rect">
            <a:avLst/>
          </a:prstGeom>
        </p:spPr>
      </p:pic>
      <p:sp>
        <p:nvSpPr>
          <p:cNvPr id="7" name="TextBox 6"/>
          <p:cNvSpPr txBox="1"/>
          <p:nvPr/>
        </p:nvSpPr>
        <p:spPr>
          <a:xfrm>
            <a:off x="247409" y="1934543"/>
            <a:ext cx="1676400" cy="461665"/>
          </a:xfrm>
          <a:prstGeom prst="rect">
            <a:avLst/>
          </a:prstGeom>
          <a:solidFill>
            <a:schemeClr val="tx1"/>
          </a:solidFill>
        </p:spPr>
        <p:txBody>
          <a:bodyPr wrap="square" rtlCol="0">
            <a:spAutoFit/>
          </a:bodyPr>
          <a:lstStyle/>
          <a:p>
            <a:r>
              <a:rPr lang="en-US" sz="2400" dirty="0">
                <a:solidFill>
                  <a:srgbClr val="A85442"/>
                </a:solidFill>
                <a:latin typeface=" TVArial"/>
                <a:cs typeface="Arial" panose="020B0604020202020204" pitchFamily="34" charset="0"/>
              </a:rPr>
              <a:t>Normal TV</a:t>
            </a:r>
          </a:p>
        </p:txBody>
      </p:sp>
    </p:spTree>
    <p:extLst>
      <p:ext uri="{BB962C8B-B14F-4D97-AF65-F5344CB8AC3E}">
        <p14:creationId xmlns:p14="http://schemas.microsoft.com/office/powerpoint/2010/main" val="3018337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TV Orifice in </a:t>
            </a:r>
            <a:r>
              <a:rPr lang="en-US" dirty="0" err="1"/>
              <a:t>Ebstein</a:t>
            </a:r>
            <a:r>
              <a:rPr lang="en-US" dirty="0"/>
              <a:t> Anomaly</a:t>
            </a:r>
          </a:p>
        </p:txBody>
      </p:sp>
      <p:sp>
        <p:nvSpPr>
          <p:cNvPr id="3" name="Content Placeholder 2"/>
          <p:cNvSpPr>
            <a:spLocks noGrp="1"/>
          </p:cNvSpPr>
          <p:nvPr>
            <p:ph idx="1"/>
          </p:nvPr>
        </p:nvSpPr>
        <p:spPr>
          <a:xfrm>
            <a:off x="6096000" y="1600201"/>
            <a:ext cx="2819400" cy="2209800"/>
          </a:xfrm>
        </p:spPr>
        <p:txBody>
          <a:bodyPr/>
          <a:lstStyle/>
          <a:p>
            <a:r>
              <a:rPr lang="en-US" dirty="0"/>
              <a:t>Hinged or rotational displacement of the TV orifice. </a:t>
            </a:r>
          </a:p>
        </p:txBody>
      </p:sp>
      <p:pic>
        <p:nvPicPr>
          <p:cNvPr id="4" name="Picture 3"/>
          <p:cNvPicPr>
            <a:picLocks noChangeAspect="1"/>
          </p:cNvPicPr>
          <p:nvPr/>
        </p:nvPicPr>
        <p:blipFill>
          <a:blip r:embed="rId3"/>
          <a:stretch>
            <a:fillRect/>
          </a:stretch>
        </p:blipFill>
        <p:spPr>
          <a:xfrm>
            <a:off x="91387" y="1562101"/>
            <a:ext cx="6041674" cy="4495800"/>
          </a:xfrm>
          <a:prstGeom prst="rect">
            <a:avLst/>
          </a:prstGeom>
        </p:spPr>
      </p:pic>
      <p:sp>
        <p:nvSpPr>
          <p:cNvPr id="5" name="Oval 4"/>
          <p:cNvSpPr/>
          <p:nvPr/>
        </p:nvSpPr>
        <p:spPr bwMode="auto">
          <a:xfrm rot="2006470">
            <a:off x="2383005" y="2979430"/>
            <a:ext cx="122395" cy="1865674"/>
          </a:xfrm>
          <a:prstGeom prst="ellipse">
            <a:avLst/>
          </a:prstGeom>
          <a:no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2039911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Ebstein</a:t>
            </a:r>
            <a:r>
              <a:rPr lang="en-US" dirty="0"/>
              <a:t> Anomaly </a:t>
            </a:r>
            <a:br>
              <a:rPr lang="en-US" dirty="0"/>
            </a:br>
            <a:r>
              <a:rPr lang="en-US" dirty="0"/>
              <a:t>5 Points to Remember</a:t>
            </a:r>
          </a:p>
        </p:txBody>
      </p:sp>
      <p:sp>
        <p:nvSpPr>
          <p:cNvPr id="3" name="Content Placeholder 2"/>
          <p:cNvSpPr>
            <a:spLocks noGrp="1"/>
          </p:cNvSpPr>
          <p:nvPr>
            <p:ph idx="1"/>
          </p:nvPr>
        </p:nvSpPr>
        <p:spPr>
          <a:xfrm>
            <a:off x="445477" y="1447800"/>
            <a:ext cx="8229600" cy="4953000"/>
          </a:xfrm>
        </p:spPr>
        <p:txBody>
          <a:bodyPr/>
          <a:lstStyle/>
          <a:p>
            <a:r>
              <a:rPr lang="en-US" dirty="0"/>
              <a:t>1.  Septal and posterior leaflets are adherent to the myocardium (failed delamination).</a:t>
            </a:r>
          </a:p>
          <a:p>
            <a:r>
              <a:rPr lang="en-US" dirty="0"/>
              <a:t>2.  Functional annulus is rotated apically with hinge point at septum.</a:t>
            </a:r>
          </a:p>
          <a:p>
            <a:r>
              <a:rPr lang="en-US" dirty="0"/>
              <a:t>3.  Anterior leaflet becomes elongated.</a:t>
            </a:r>
          </a:p>
          <a:p>
            <a:r>
              <a:rPr lang="en-US" dirty="0"/>
              <a:t>4.  Anatomic annulus becomes dilated.</a:t>
            </a:r>
          </a:p>
          <a:p>
            <a:r>
              <a:rPr lang="en-US" dirty="0"/>
              <a:t>5.  The RV subtended by the anatomic and functional TV annuli may be variably thinned and “</a:t>
            </a:r>
            <a:r>
              <a:rPr lang="en-US" dirty="0" err="1"/>
              <a:t>atrialized</a:t>
            </a:r>
            <a:r>
              <a:rPr lang="en-US" dirty="0"/>
              <a:t>”.</a:t>
            </a:r>
          </a:p>
        </p:txBody>
      </p:sp>
    </p:spTree>
    <p:extLst>
      <p:ext uri="{BB962C8B-B14F-4D97-AF65-F5344CB8AC3E}">
        <p14:creationId xmlns:p14="http://schemas.microsoft.com/office/powerpoint/2010/main" val="3702264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5</a:t>
            </a:r>
          </a:p>
        </p:txBody>
      </p:sp>
      <p:sp>
        <p:nvSpPr>
          <p:cNvPr id="3" name="Content Placeholder 2"/>
          <p:cNvSpPr>
            <a:spLocks noGrp="1"/>
          </p:cNvSpPr>
          <p:nvPr>
            <p:ph idx="1"/>
          </p:nvPr>
        </p:nvSpPr>
        <p:spPr>
          <a:xfrm>
            <a:off x="457200" y="1600201"/>
            <a:ext cx="8229600" cy="1066800"/>
          </a:xfrm>
        </p:spPr>
        <p:txBody>
          <a:bodyPr/>
          <a:lstStyle/>
          <a:p>
            <a:r>
              <a:rPr lang="en-US" dirty="0"/>
              <a:t>47 </a:t>
            </a:r>
            <a:r>
              <a:rPr lang="en-US" dirty="0" err="1"/>
              <a:t>yo</a:t>
            </a:r>
            <a:r>
              <a:rPr lang="en-US" dirty="0"/>
              <a:t> woman with dyspnea and </a:t>
            </a:r>
            <a:r>
              <a:rPr lang="en-US" dirty="0" err="1"/>
              <a:t>holosystolic</a:t>
            </a:r>
            <a:r>
              <a:rPr lang="en-US" dirty="0"/>
              <a:t> murmur increasing in intensity on inspiration.</a:t>
            </a:r>
          </a:p>
        </p:txBody>
      </p:sp>
    </p:spTree>
    <p:extLst>
      <p:ext uri="{BB962C8B-B14F-4D97-AF65-F5344CB8AC3E}">
        <p14:creationId xmlns:p14="http://schemas.microsoft.com/office/powerpoint/2010/main" val="148669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Very severe TR</a:t>
            </a:r>
          </a:p>
        </p:txBody>
      </p:sp>
      <p:pic>
        <p:nvPicPr>
          <p:cNvPr id="10" name="TR5.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343" t="8334" r="-343" b="5549"/>
          <a:stretch/>
        </p:blipFill>
        <p:spPr>
          <a:xfrm>
            <a:off x="152400" y="838200"/>
            <a:ext cx="8872538" cy="5190339"/>
          </a:xfrm>
        </p:spPr>
      </p:pic>
    </p:spTree>
    <p:extLst>
      <p:ext uri="{BB962C8B-B14F-4D97-AF65-F5344CB8AC3E}">
        <p14:creationId xmlns:p14="http://schemas.microsoft.com/office/powerpoint/2010/main" val="328126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Hepatic Vein Doppler:  </a:t>
            </a:r>
            <a:br>
              <a:rPr lang="en-US" dirty="0"/>
            </a:br>
            <a:r>
              <a:rPr lang="en-US" dirty="0"/>
              <a:t>S wave flow reversal</a:t>
            </a:r>
          </a:p>
        </p:txBody>
      </p:sp>
      <p:pic>
        <p:nvPicPr>
          <p:cNvPr id="4" name="TR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3054" r="39718" b="28278"/>
          <a:stretch/>
        </p:blipFill>
        <p:spPr>
          <a:xfrm>
            <a:off x="15240" y="1600199"/>
            <a:ext cx="3947160" cy="5165869"/>
          </a:xfr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729" t="5668" r="3272" b="15254"/>
          <a:stretch/>
        </p:blipFill>
        <p:spPr>
          <a:xfrm>
            <a:off x="4191000" y="1588768"/>
            <a:ext cx="4846320" cy="3268982"/>
          </a:xfrm>
          <a:prstGeom prst="rect">
            <a:avLst/>
          </a:prstGeom>
        </p:spPr>
      </p:pic>
    </p:spTree>
    <p:extLst>
      <p:ext uri="{BB962C8B-B14F-4D97-AF65-F5344CB8AC3E}">
        <p14:creationId xmlns:p14="http://schemas.microsoft.com/office/powerpoint/2010/main" val="127929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5</a:t>
            </a:r>
          </a:p>
        </p:txBody>
      </p:sp>
      <p:sp>
        <p:nvSpPr>
          <p:cNvPr id="5" name="Content Placeholder 4"/>
          <p:cNvSpPr>
            <a:spLocks noGrp="1"/>
          </p:cNvSpPr>
          <p:nvPr>
            <p:ph idx="1"/>
          </p:nvPr>
        </p:nvSpPr>
        <p:spPr>
          <a:xfrm>
            <a:off x="457200" y="914400"/>
            <a:ext cx="8229600" cy="1066800"/>
          </a:xfrm>
        </p:spPr>
        <p:txBody>
          <a:bodyPr/>
          <a:lstStyle/>
          <a:p>
            <a:r>
              <a:rPr lang="en-US" dirty="0">
                <a:solidFill>
                  <a:srgbClr val="66FF33"/>
                </a:solidFill>
              </a:rPr>
              <a:t>What is the cause of the blue Doppler signal in the </a:t>
            </a:r>
            <a:r>
              <a:rPr lang="en-US" dirty="0" err="1">
                <a:solidFill>
                  <a:srgbClr val="66FF33"/>
                </a:solidFill>
              </a:rPr>
              <a:t>subpulmonic</a:t>
            </a:r>
            <a:r>
              <a:rPr lang="en-US" dirty="0">
                <a:solidFill>
                  <a:srgbClr val="66FF33"/>
                </a:solidFill>
              </a:rPr>
              <a:t>/RVOT region on this TTE?</a:t>
            </a:r>
          </a:p>
        </p:txBody>
      </p:sp>
      <p:pic>
        <p:nvPicPr>
          <p:cNvPr id="4" name="T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7923" y="2057400"/>
            <a:ext cx="6843183" cy="4648200"/>
          </a:xfrm>
          <a:prstGeom prst="rect">
            <a:avLst/>
          </a:prstGeom>
        </p:spPr>
      </p:pic>
      <p:sp>
        <p:nvSpPr>
          <p:cNvPr id="6" name="Content Placeholder 4"/>
          <p:cNvSpPr txBox="1">
            <a:spLocks/>
          </p:cNvSpPr>
          <p:nvPr/>
        </p:nvSpPr>
        <p:spPr bwMode="auto">
          <a:xfrm>
            <a:off x="0" y="2057400"/>
            <a:ext cx="23622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n-US" sz="2000" kern="0" dirty="0"/>
              <a:t>A.  PR with inverted Nyquist.</a:t>
            </a:r>
          </a:p>
          <a:p>
            <a:r>
              <a:rPr lang="en-US" sz="2000" kern="0" dirty="0"/>
              <a:t>B.  PR with too low Nyquist limit and aliasing. </a:t>
            </a:r>
          </a:p>
          <a:p>
            <a:r>
              <a:rPr lang="en-US" sz="2000" kern="0" dirty="0"/>
              <a:t>C.   VSD associated with Trisomy 21.</a:t>
            </a:r>
          </a:p>
          <a:p>
            <a:r>
              <a:rPr lang="en-US" sz="2000" kern="0" dirty="0"/>
              <a:t>D.  VSD associated with </a:t>
            </a:r>
            <a:r>
              <a:rPr lang="en-US" sz="2000" kern="0" dirty="0" err="1"/>
              <a:t>Fallot’s</a:t>
            </a:r>
            <a:r>
              <a:rPr lang="en-US" sz="2000" kern="0" dirty="0"/>
              <a:t> Tetralogy.</a:t>
            </a:r>
          </a:p>
          <a:p>
            <a:r>
              <a:rPr lang="en-US" sz="2000" kern="0" dirty="0"/>
              <a:t>E.  Something else/Don’t know</a:t>
            </a:r>
          </a:p>
        </p:txBody>
      </p:sp>
      <p:sp>
        <p:nvSpPr>
          <p:cNvPr id="7" name="Down Arrow 6"/>
          <p:cNvSpPr/>
          <p:nvPr/>
        </p:nvSpPr>
        <p:spPr bwMode="auto">
          <a:xfrm rot="5400000">
            <a:off x="4728754" y="2444878"/>
            <a:ext cx="407189" cy="60960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342540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929"/>
            <a:ext cx="8229600" cy="485774"/>
          </a:xfrm>
        </p:spPr>
        <p:txBody>
          <a:bodyPr/>
          <a:lstStyle/>
          <a:p>
            <a:r>
              <a:rPr lang="en-US" sz="3200" dirty="0"/>
              <a:t>Tricuspid </a:t>
            </a:r>
            <a:r>
              <a:rPr lang="en-US" sz="3200" dirty="0" err="1"/>
              <a:t>Regurgurgitation</a:t>
            </a:r>
            <a:r>
              <a:rPr lang="en-US" sz="3200" dirty="0"/>
              <a:t> Severity Assessment</a:t>
            </a:r>
          </a:p>
        </p:txBody>
      </p:sp>
      <p:pic>
        <p:nvPicPr>
          <p:cNvPr id="6" name="Picture 5"/>
          <p:cNvPicPr>
            <a:picLocks noChangeAspect="1"/>
          </p:cNvPicPr>
          <p:nvPr/>
        </p:nvPicPr>
        <p:blipFill>
          <a:blip r:embed="rId2"/>
          <a:stretch>
            <a:fillRect/>
          </a:stretch>
        </p:blipFill>
        <p:spPr>
          <a:xfrm>
            <a:off x="838200" y="625635"/>
            <a:ext cx="7111405" cy="6219826"/>
          </a:xfrm>
          <a:prstGeom prst="rect">
            <a:avLst/>
          </a:prstGeom>
        </p:spPr>
      </p:pic>
      <p:sp>
        <p:nvSpPr>
          <p:cNvPr id="7" name="Left Arrow 6"/>
          <p:cNvSpPr/>
          <p:nvPr/>
        </p:nvSpPr>
        <p:spPr bwMode="auto">
          <a:xfrm>
            <a:off x="8077200" y="5562600"/>
            <a:ext cx="762000" cy="228600"/>
          </a:xfrm>
          <a:prstGeom prst="leftArrow">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2891666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Tricuspid Regurgitation for RVSP</a:t>
            </a:r>
          </a:p>
        </p:txBody>
      </p:sp>
      <p:sp>
        <p:nvSpPr>
          <p:cNvPr id="3" name="Content Placeholder 2"/>
          <p:cNvSpPr>
            <a:spLocks noGrp="1"/>
          </p:cNvSpPr>
          <p:nvPr>
            <p:ph idx="1"/>
          </p:nvPr>
        </p:nvSpPr>
        <p:spPr>
          <a:xfrm>
            <a:off x="457200" y="1143000"/>
            <a:ext cx="8229600" cy="5181600"/>
          </a:xfrm>
        </p:spPr>
        <p:txBody>
          <a:bodyPr/>
          <a:lstStyle/>
          <a:p>
            <a:r>
              <a:rPr lang="en-US" dirty="0"/>
              <a:t>1. Choose the imaging window with the most optimal </a:t>
            </a:r>
            <a:r>
              <a:rPr lang="en-US" dirty="0" err="1"/>
              <a:t>insonation</a:t>
            </a:r>
            <a:r>
              <a:rPr lang="en-US" dirty="0"/>
              <a:t> angle.</a:t>
            </a:r>
          </a:p>
          <a:p>
            <a:r>
              <a:rPr lang="en-US" dirty="0"/>
              <a:t>2. Set the sweep speed to 75-150 mm/sec according to heart rate.</a:t>
            </a:r>
          </a:p>
          <a:p>
            <a:r>
              <a:rPr lang="en-US" dirty="0"/>
              <a:t>3. Avoid using post–PVC beats.  In a. fib, use the third beat after two consecutive equal RR intervals</a:t>
            </a:r>
          </a:p>
          <a:p>
            <a:r>
              <a:rPr lang="en-US" dirty="0"/>
              <a:t>4. Optimize the signal-to-noise ratio by carefully decreasing the Doppler gain, to avoid overestimation of maximal velocities </a:t>
            </a:r>
          </a:p>
        </p:txBody>
      </p:sp>
    </p:spTree>
    <p:extLst>
      <p:ext uri="{BB962C8B-B14F-4D97-AF65-F5344CB8AC3E}">
        <p14:creationId xmlns:p14="http://schemas.microsoft.com/office/powerpoint/2010/main" val="2932721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Tricuspid Regurgitation for RVSP</a:t>
            </a:r>
          </a:p>
        </p:txBody>
      </p:sp>
      <p:sp>
        <p:nvSpPr>
          <p:cNvPr id="3" name="Content Placeholder 2"/>
          <p:cNvSpPr>
            <a:spLocks noGrp="1"/>
          </p:cNvSpPr>
          <p:nvPr>
            <p:ph idx="1"/>
          </p:nvPr>
        </p:nvSpPr>
        <p:spPr>
          <a:xfrm>
            <a:off x="457200" y="1143000"/>
            <a:ext cx="8229600" cy="5181600"/>
          </a:xfrm>
        </p:spPr>
        <p:txBody>
          <a:bodyPr/>
          <a:lstStyle/>
          <a:p>
            <a:r>
              <a:rPr lang="en-US" dirty="0"/>
              <a:t>5. measure the peak velocity only if the signal is interpretable (avoid </a:t>
            </a:r>
            <a:r>
              <a:rPr lang="en-US" dirty="0" err="1"/>
              <a:t>overreporting</a:t>
            </a:r>
            <a:r>
              <a:rPr lang="en-US" dirty="0"/>
              <a:t>).</a:t>
            </a:r>
          </a:p>
          <a:p>
            <a:r>
              <a:rPr lang="en-US" dirty="0"/>
              <a:t>6. measure the peak TR velocity using the modal frequency.</a:t>
            </a:r>
          </a:p>
          <a:p>
            <a:r>
              <a:rPr lang="en-US" dirty="0"/>
              <a:t>7. Enhance signal detection with saline contrast, which can also improve the signal-to-noise ratio in estimating TR velocities. </a:t>
            </a:r>
          </a:p>
          <a:p>
            <a:r>
              <a:rPr lang="en-US" dirty="0"/>
              <a:t>8. Avoid translational motion when assessing the IVC. </a:t>
            </a:r>
          </a:p>
        </p:txBody>
      </p:sp>
      <p:sp>
        <p:nvSpPr>
          <p:cNvPr id="4" name="Oval 3"/>
          <p:cNvSpPr/>
          <p:nvPr/>
        </p:nvSpPr>
        <p:spPr bwMode="auto">
          <a:xfrm>
            <a:off x="3048000" y="5649503"/>
            <a:ext cx="838200" cy="838200"/>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5" name="Oval 4"/>
          <p:cNvSpPr/>
          <p:nvPr/>
        </p:nvSpPr>
        <p:spPr bwMode="auto">
          <a:xfrm>
            <a:off x="5799881" y="5649503"/>
            <a:ext cx="838200" cy="838200"/>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6" name="TextBox 5"/>
          <p:cNvSpPr txBox="1"/>
          <p:nvPr/>
        </p:nvSpPr>
        <p:spPr>
          <a:xfrm>
            <a:off x="2797846" y="6525321"/>
            <a:ext cx="1338508" cy="369332"/>
          </a:xfrm>
          <a:prstGeom prst="rect">
            <a:avLst/>
          </a:prstGeom>
          <a:noFill/>
        </p:spPr>
        <p:txBody>
          <a:bodyPr wrap="none" rtlCol="0">
            <a:spAutoFit/>
          </a:bodyPr>
          <a:lstStyle/>
          <a:p>
            <a:r>
              <a:rPr lang="en-US" dirty="0"/>
              <a:t>Resting IVC </a:t>
            </a:r>
          </a:p>
        </p:txBody>
      </p:sp>
      <p:sp>
        <p:nvSpPr>
          <p:cNvPr id="7" name="TextBox 6"/>
          <p:cNvSpPr txBox="1"/>
          <p:nvPr/>
        </p:nvSpPr>
        <p:spPr>
          <a:xfrm>
            <a:off x="5502107" y="6525321"/>
            <a:ext cx="1111586" cy="369332"/>
          </a:xfrm>
          <a:prstGeom prst="rect">
            <a:avLst/>
          </a:prstGeom>
          <a:noFill/>
        </p:spPr>
        <p:txBody>
          <a:bodyPr wrap="none" rtlCol="0">
            <a:spAutoFit/>
          </a:bodyPr>
          <a:lstStyle/>
          <a:p>
            <a:r>
              <a:rPr lang="en-US" dirty="0"/>
              <a:t>IVC sniff </a:t>
            </a:r>
          </a:p>
        </p:txBody>
      </p:sp>
      <p:cxnSp>
        <p:nvCxnSpPr>
          <p:cNvPr id="9" name="Straight Connector 8"/>
          <p:cNvCxnSpPr/>
          <p:nvPr/>
        </p:nvCxnSpPr>
        <p:spPr bwMode="auto">
          <a:xfrm>
            <a:off x="3467100" y="5486400"/>
            <a:ext cx="0" cy="1101663"/>
          </a:xfrm>
          <a:prstGeom prst="line">
            <a:avLst/>
          </a:prstGeom>
          <a:solidFill>
            <a:schemeClr val="accent1"/>
          </a:solidFill>
          <a:ln w="38100" cap="flat" cmpd="sng" algn="ctr">
            <a:solidFill>
              <a:srgbClr val="CC0000"/>
            </a:solidFill>
            <a:prstDash val="sysDash"/>
            <a:round/>
            <a:headEnd type="none" w="med" len="med"/>
            <a:tailEnd type="none" w="med" len="med"/>
          </a:ln>
          <a:effectLst/>
        </p:spPr>
      </p:cxnSp>
      <p:cxnSp>
        <p:nvCxnSpPr>
          <p:cNvPr id="11" name="Straight Connector 10"/>
          <p:cNvCxnSpPr/>
          <p:nvPr/>
        </p:nvCxnSpPr>
        <p:spPr bwMode="auto">
          <a:xfrm>
            <a:off x="5943600" y="5517771"/>
            <a:ext cx="0" cy="1101663"/>
          </a:xfrm>
          <a:prstGeom prst="line">
            <a:avLst/>
          </a:prstGeom>
          <a:solidFill>
            <a:schemeClr val="accent1"/>
          </a:solidFill>
          <a:ln w="38100" cap="flat" cmpd="sng" algn="ctr">
            <a:solidFill>
              <a:srgbClr val="CC0000"/>
            </a:solidFill>
            <a:prstDash val="sysDash"/>
            <a:round/>
            <a:headEnd type="none" w="med" len="med"/>
            <a:tailEnd type="none" w="med" len="med"/>
          </a:ln>
          <a:effectLst/>
        </p:spPr>
      </p:cxnSp>
      <p:sp>
        <p:nvSpPr>
          <p:cNvPr id="12" name="Right Bracket 11"/>
          <p:cNvSpPr/>
          <p:nvPr/>
        </p:nvSpPr>
        <p:spPr bwMode="auto">
          <a:xfrm>
            <a:off x="4136354" y="5649503"/>
            <a:ext cx="207046" cy="838200"/>
          </a:xfrm>
          <a:prstGeom prst="rightBracke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3" name="Right Bracket 12"/>
          <p:cNvSpPr/>
          <p:nvPr/>
        </p:nvSpPr>
        <p:spPr bwMode="auto">
          <a:xfrm rot="10800000">
            <a:off x="5342681" y="5867398"/>
            <a:ext cx="181820" cy="457201"/>
          </a:xfrm>
          <a:prstGeom prst="rightBracke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4" name="Right Arrow 13"/>
          <p:cNvSpPr/>
          <p:nvPr/>
        </p:nvSpPr>
        <p:spPr bwMode="auto">
          <a:xfrm>
            <a:off x="4618780" y="5981699"/>
            <a:ext cx="457200" cy="228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1809831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 Jet Peak Measurement</a:t>
            </a:r>
          </a:p>
        </p:txBody>
      </p:sp>
      <p:pic>
        <p:nvPicPr>
          <p:cNvPr id="4" name="Content Placeholder 3"/>
          <p:cNvPicPr>
            <a:picLocks noGrp="1" noChangeAspect="1"/>
          </p:cNvPicPr>
          <p:nvPr>
            <p:ph idx="1"/>
          </p:nvPr>
        </p:nvPicPr>
        <p:blipFill rotWithShape="1">
          <a:blip r:embed="rId2"/>
          <a:srcRect r="59849"/>
          <a:stretch/>
        </p:blipFill>
        <p:spPr>
          <a:xfrm>
            <a:off x="173619" y="1424610"/>
            <a:ext cx="2264781" cy="2072077"/>
          </a:xfrm>
          <a:prstGeom prst="rect">
            <a:avLst/>
          </a:prstGeom>
        </p:spPr>
      </p:pic>
      <p:pic>
        <p:nvPicPr>
          <p:cNvPr id="6" name="Picture 5"/>
          <p:cNvPicPr>
            <a:picLocks noChangeAspect="1"/>
          </p:cNvPicPr>
          <p:nvPr/>
        </p:nvPicPr>
        <p:blipFill>
          <a:blip r:embed="rId3"/>
          <a:stretch>
            <a:fillRect/>
          </a:stretch>
        </p:blipFill>
        <p:spPr>
          <a:xfrm>
            <a:off x="173619" y="3733075"/>
            <a:ext cx="2264781" cy="2972525"/>
          </a:xfrm>
          <a:prstGeom prst="rect">
            <a:avLst/>
          </a:prstGeom>
        </p:spPr>
      </p:pic>
      <p:pic>
        <p:nvPicPr>
          <p:cNvPr id="7" name="Content Placeholder 3"/>
          <p:cNvPicPr>
            <a:picLocks noChangeAspect="1"/>
          </p:cNvPicPr>
          <p:nvPr/>
        </p:nvPicPr>
        <p:blipFill rotWithShape="1">
          <a:blip r:embed="rId2"/>
          <a:srcRect l="49352"/>
          <a:stretch/>
        </p:blipFill>
        <p:spPr bwMode="auto">
          <a:xfrm>
            <a:off x="2971799" y="990600"/>
            <a:ext cx="6093491" cy="4419600"/>
          </a:xfrm>
          <a:prstGeom prst="rect">
            <a:avLst/>
          </a:prstGeom>
          <a:noFill/>
          <a:ln w="9525">
            <a:noFill/>
            <a:miter lim="800000"/>
            <a:headEnd/>
            <a:tailEnd/>
          </a:ln>
          <a:effectLst/>
        </p:spPr>
      </p:pic>
      <p:sp>
        <p:nvSpPr>
          <p:cNvPr id="3" name="Left Arrow 2"/>
          <p:cNvSpPr/>
          <p:nvPr/>
        </p:nvSpPr>
        <p:spPr bwMode="auto">
          <a:xfrm>
            <a:off x="5105400" y="4191000"/>
            <a:ext cx="533400" cy="152400"/>
          </a:xfrm>
          <a:prstGeom prst="leftArrow">
            <a:avLst/>
          </a:prstGeom>
          <a:solidFill>
            <a:srgbClr val="66FF33"/>
          </a:solid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8" name="Left Arrow 7"/>
          <p:cNvSpPr/>
          <p:nvPr/>
        </p:nvSpPr>
        <p:spPr bwMode="auto">
          <a:xfrm rot="10800000">
            <a:off x="3886200" y="4572000"/>
            <a:ext cx="533400" cy="152400"/>
          </a:xfrm>
          <a:prstGeom prst="leftArrow">
            <a:avLst/>
          </a:prstGeom>
          <a:solidFill>
            <a:srgbClr val="FF0000"/>
          </a:solid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9" name="Left Arrow 8"/>
          <p:cNvSpPr/>
          <p:nvPr/>
        </p:nvSpPr>
        <p:spPr bwMode="auto">
          <a:xfrm>
            <a:off x="6705600" y="4270094"/>
            <a:ext cx="533400" cy="152400"/>
          </a:xfrm>
          <a:prstGeom prst="leftArrow">
            <a:avLst/>
          </a:prstGeom>
          <a:solidFill>
            <a:srgbClr val="66FF33"/>
          </a:solid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1669193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noChangeArrowheads="1"/>
          </p:cNvSpPr>
          <p:nvPr/>
        </p:nvSpPr>
        <p:spPr bwMode="auto">
          <a:xfrm>
            <a:off x="4129088" y="79375"/>
            <a:ext cx="884237"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723900" algn="l"/>
              </a:tabLst>
              <a:defRPr sz="1400">
                <a:solidFill>
                  <a:srgbClr val="FFFFFF"/>
                </a:solidFill>
                <a:latin typeface="Arial" charset="0"/>
                <a:ea typeface="ＭＳ Ｐゴシック" charset="-128"/>
              </a:defRPr>
            </a:lvl1pPr>
            <a:lvl2pPr>
              <a:tabLst>
                <a:tab pos="723900" algn="l"/>
              </a:tabLst>
              <a:defRPr sz="1400">
                <a:solidFill>
                  <a:srgbClr val="FFFFFF"/>
                </a:solidFill>
                <a:latin typeface="Arial" charset="0"/>
                <a:ea typeface="ＭＳ Ｐゴシック" charset="-128"/>
              </a:defRPr>
            </a:lvl2pPr>
            <a:lvl3pPr>
              <a:tabLst>
                <a:tab pos="723900" algn="l"/>
              </a:tabLst>
              <a:defRPr sz="1400">
                <a:solidFill>
                  <a:srgbClr val="FFFFFF"/>
                </a:solidFill>
                <a:latin typeface="Arial" charset="0"/>
                <a:ea typeface="ＭＳ Ｐゴシック" charset="-128"/>
              </a:defRPr>
            </a:lvl3pPr>
            <a:lvl4pPr>
              <a:tabLst>
                <a:tab pos="723900" algn="l"/>
              </a:tabLst>
              <a:defRPr sz="1400">
                <a:solidFill>
                  <a:srgbClr val="FFFFFF"/>
                </a:solidFill>
                <a:latin typeface="Arial" charset="0"/>
                <a:ea typeface="ＭＳ Ｐゴシック" charset="-128"/>
              </a:defRPr>
            </a:lvl4pPr>
            <a:lvl5pPr>
              <a:tabLst>
                <a:tab pos="723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Lst>
              <a:defRPr sz="1400">
                <a:solidFill>
                  <a:srgbClr val="FFFFFF"/>
                </a:solidFill>
                <a:latin typeface="Arial" charset="0"/>
                <a:ea typeface="ＭＳ Ｐゴシック" charset="-128"/>
              </a:defRPr>
            </a:lvl9pPr>
          </a:lstStyle>
          <a:p>
            <a:r>
              <a:rPr lang="en-US" altLang="en-US" dirty="0"/>
              <a:t>Figure 3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69" y="914400"/>
            <a:ext cx="5830673" cy="52746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952500" y="6477000"/>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n-US" sz="900" i="1"/>
              <a:t>Journal of the American Society of Echocardiography</a:t>
            </a:r>
            <a:r>
              <a:rPr lang="en-US" altLang="en-US" sz="900"/>
              <a:t> 2016 29, 93-102DOI: (10.1016/j.echo.2015.11.001) </a:t>
            </a:r>
          </a:p>
        </p:txBody>
      </p:sp>
      <p:sp>
        <p:nvSpPr>
          <p:cNvPr id="4100" name="Text Box 4"/>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9pPr>
          </a:lstStyle>
          <a:p>
            <a:r>
              <a:rPr lang="en-US" altLang="en-US" sz="900"/>
              <a:t>Copyright © 2016 American Society of Echocardiography</a:t>
            </a:r>
            <a:r>
              <a:rPr lang="en-US" altLang="en-US" sz="900">
                <a:hlinkClick r:id="rId4"/>
              </a:rPr>
              <a:t> Terms and Conditions</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5975"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6518330" y="4266749"/>
            <a:ext cx="1600200" cy="2308324"/>
          </a:xfrm>
          <a:prstGeom prst="rect">
            <a:avLst/>
          </a:prstGeom>
          <a:noFill/>
        </p:spPr>
        <p:txBody>
          <a:bodyPr wrap="square" rtlCol="0">
            <a:spAutoFit/>
          </a:bodyPr>
          <a:lstStyle/>
          <a:p>
            <a:r>
              <a:rPr lang="en-US" dirty="0"/>
              <a:t>ALD= Advanced Lung Disease</a:t>
            </a:r>
          </a:p>
          <a:p>
            <a:endParaRPr lang="en-US" dirty="0"/>
          </a:p>
          <a:p>
            <a:r>
              <a:rPr lang="en-US" dirty="0"/>
              <a:t>PAH= Pulmonary Arterial Hypertension</a:t>
            </a:r>
          </a:p>
        </p:txBody>
      </p:sp>
      <p:sp>
        <p:nvSpPr>
          <p:cNvPr id="3" name="Title 2"/>
          <p:cNvSpPr>
            <a:spLocks noGrp="1"/>
          </p:cNvSpPr>
          <p:nvPr>
            <p:ph type="title"/>
          </p:nvPr>
        </p:nvSpPr>
        <p:spPr>
          <a:xfrm>
            <a:off x="0" y="79375"/>
            <a:ext cx="9144000" cy="1143000"/>
          </a:xfrm>
          <a:solidFill>
            <a:schemeClr val="accent2">
              <a:lumMod val="50000"/>
            </a:schemeClr>
          </a:solidFill>
        </p:spPr>
        <p:txBody>
          <a:bodyPr/>
          <a:lstStyle/>
          <a:p>
            <a:r>
              <a:rPr lang="en-US" sz="3600" dirty="0"/>
              <a:t>Majority of PAH and Advanced Lung Disease Patients have suboptimal (Type 2 or 3) TR jets</a:t>
            </a:r>
          </a:p>
        </p:txBody>
      </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1667"/>
          <a:stretch/>
        </p:blipFill>
        <p:spPr bwMode="auto">
          <a:xfrm>
            <a:off x="5680960" y="1542153"/>
            <a:ext cx="3436427" cy="2724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96753"/>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AA57-0ECC-47AF-9CC2-D276F497CFE9}"/>
              </a:ext>
            </a:extLst>
          </p:cNvPr>
          <p:cNvSpPr>
            <a:spLocks noGrp="1"/>
          </p:cNvSpPr>
          <p:nvPr>
            <p:ph type="title"/>
          </p:nvPr>
        </p:nvSpPr>
        <p:spPr/>
        <p:txBody>
          <a:bodyPr/>
          <a:lstStyle/>
          <a:p>
            <a:r>
              <a:rPr lang="en-US" dirty="0"/>
              <a:t>Pt referred for RVSP assessment</a:t>
            </a:r>
          </a:p>
        </p:txBody>
      </p:sp>
      <p:pic>
        <p:nvPicPr>
          <p:cNvPr id="5" name="Content Placeholder 4">
            <a:extLst>
              <a:ext uri="{FF2B5EF4-FFF2-40B4-BE49-F238E27FC236}">
                <a16:creationId xmlns:a16="http://schemas.microsoft.com/office/drawing/2014/main" id="{213CA645-7317-412A-B6CE-920048E02705}"/>
              </a:ext>
            </a:extLst>
          </p:cNvPr>
          <p:cNvPicPr>
            <a:picLocks noGrp="1" noChangeAspect="1"/>
          </p:cNvPicPr>
          <p:nvPr>
            <p:ph idx="1"/>
          </p:nvPr>
        </p:nvPicPr>
        <p:blipFill>
          <a:blip r:embed="rId2"/>
          <a:stretch>
            <a:fillRect/>
          </a:stretch>
        </p:blipFill>
        <p:spPr>
          <a:xfrm>
            <a:off x="0" y="1143000"/>
            <a:ext cx="9144000" cy="5034036"/>
          </a:xfrm>
        </p:spPr>
      </p:pic>
      <p:pic>
        <p:nvPicPr>
          <p:cNvPr id="6" name="Picture 5"/>
          <p:cNvPicPr>
            <a:picLocks noChangeAspect="1"/>
          </p:cNvPicPr>
          <p:nvPr/>
        </p:nvPicPr>
        <p:blipFill>
          <a:blip r:embed="rId3"/>
          <a:stretch>
            <a:fillRect/>
          </a:stretch>
        </p:blipFill>
        <p:spPr>
          <a:xfrm>
            <a:off x="6553200" y="6197292"/>
            <a:ext cx="2133600" cy="609600"/>
          </a:xfrm>
          <a:prstGeom prst="rect">
            <a:avLst/>
          </a:prstGeom>
        </p:spPr>
      </p:pic>
      <p:sp>
        <p:nvSpPr>
          <p:cNvPr id="7" name="TextBox 6"/>
          <p:cNvSpPr txBox="1"/>
          <p:nvPr/>
        </p:nvSpPr>
        <p:spPr>
          <a:xfrm>
            <a:off x="1219200" y="6317426"/>
            <a:ext cx="4800600" cy="369332"/>
          </a:xfrm>
          <a:prstGeom prst="rect">
            <a:avLst/>
          </a:prstGeom>
          <a:noFill/>
        </p:spPr>
        <p:txBody>
          <a:bodyPr wrap="square" rtlCol="0">
            <a:spAutoFit/>
          </a:bodyPr>
          <a:lstStyle/>
          <a:p>
            <a:r>
              <a:rPr lang="en-US" dirty="0">
                <a:latin typeface="+mj-lt"/>
              </a:rPr>
              <a:t>What happens if we increase the “Gain” setting?</a:t>
            </a:r>
          </a:p>
        </p:txBody>
      </p:sp>
    </p:spTree>
    <p:extLst>
      <p:ext uri="{BB962C8B-B14F-4D97-AF65-F5344CB8AC3E}">
        <p14:creationId xmlns:p14="http://schemas.microsoft.com/office/powerpoint/2010/main" val="5862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BC20-0F1F-4AFC-A822-B9764E6F9A6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A16161-1AEB-4E08-99CE-AA311399ACF1}"/>
              </a:ext>
            </a:extLst>
          </p:cNvPr>
          <p:cNvPicPr>
            <a:picLocks noGrp="1" noChangeAspect="1"/>
          </p:cNvPicPr>
          <p:nvPr>
            <p:ph idx="1"/>
          </p:nvPr>
        </p:nvPicPr>
        <p:blipFill>
          <a:blip r:embed="rId2"/>
          <a:stretch>
            <a:fillRect/>
          </a:stretch>
        </p:blipFill>
        <p:spPr>
          <a:xfrm>
            <a:off x="0" y="1143000"/>
            <a:ext cx="9081392" cy="4953000"/>
          </a:xfrm>
        </p:spPr>
      </p:pic>
      <p:pic>
        <p:nvPicPr>
          <p:cNvPr id="3" name="Picture 2"/>
          <p:cNvPicPr>
            <a:picLocks noChangeAspect="1"/>
          </p:cNvPicPr>
          <p:nvPr/>
        </p:nvPicPr>
        <p:blipFill>
          <a:blip r:embed="rId3"/>
          <a:stretch>
            <a:fillRect/>
          </a:stretch>
        </p:blipFill>
        <p:spPr>
          <a:xfrm>
            <a:off x="6781800" y="6248400"/>
            <a:ext cx="2160270" cy="533400"/>
          </a:xfrm>
          <a:prstGeom prst="rect">
            <a:avLst/>
          </a:prstGeom>
        </p:spPr>
      </p:pic>
      <p:sp>
        <p:nvSpPr>
          <p:cNvPr id="6" name="TextBox 5"/>
          <p:cNvSpPr txBox="1"/>
          <p:nvPr/>
        </p:nvSpPr>
        <p:spPr>
          <a:xfrm>
            <a:off x="838200" y="6317426"/>
            <a:ext cx="5181600" cy="369332"/>
          </a:xfrm>
          <a:prstGeom prst="rect">
            <a:avLst/>
          </a:prstGeom>
          <a:noFill/>
        </p:spPr>
        <p:txBody>
          <a:bodyPr wrap="square" rtlCol="0">
            <a:spAutoFit/>
          </a:bodyPr>
          <a:lstStyle/>
          <a:p>
            <a:r>
              <a:rPr lang="en-US" dirty="0">
                <a:latin typeface="+mj-lt"/>
              </a:rPr>
              <a:t>What happens if we increase the “2D Gain” setting?</a:t>
            </a:r>
          </a:p>
        </p:txBody>
      </p:sp>
    </p:spTree>
    <p:extLst>
      <p:ext uri="{BB962C8B-B14F-4D97-AF65-F5344CB8AC3E}">
        <p14:creationId xmlns:p14="http://schemas.microsoft.com/office/powerpoint/2010/main" val="46621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B481F-5DC9-46FF-83BC-5B3D8B9F5E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13D3271-50D0-4AEB-8A05-FA1A8197F42B}"/>
              </a:ext>
            </a:extLst>
          </p:cNvPr>
          <p:cNvPicPr>
            <a:picLocks noGrp="1" noChangeAspect="1"/>
          </p:cNvPicPr>
          <p:nvPr>
            <p:ph idx="1"/>
          </p:nvPr>
        </p:nvPicPr>
        <p:blipFill>
          <a:blip r:embed="rId2"/>
          <a:stretch>
            <a:fillRect/>
          </a:stretch>
        </p:blipFill>
        <p:spPr>
          <a:xfrm>
            <a:off x="0" y="1143000"/>
            <a:ext cx="9107127" cy="4953000"/>
          </a:xfrm>
        </p:spPr>
      </p:pic>
      <p:sp>
        <p:nvSpPr>
          <p:cNvPr id="3" name="Oval 2"/>
          <p:cNvSpPr/>
          <p:nvPr/>
        </p:nvSpPr>
        <p:spPr bwMode="auto">
          <a:xfrm>
            <a:off x="2209800" y="914400"/>
            <a:ext cx="2667000" cy="1981200"/>
          </a:xfrm>
          <a:prstGeom prst="ellipse">
            <a:avLst/>
          </a:pr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4265207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B157-E504-43BF-9C80-F8B5ECB490E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25FAE80-B53F-4278-9FA9-A67C15785631}"/>
              </a:ext>
            </a:extLst>
          </p:cNvPr>
          <p:cNvPicPr>
            <a:picLocks noGrp="1" noChangeAspect="1"/>
          </p:cNvPicPr>
          <p:nvPr>
            <p:ph idx="1"/>
          </p:nvPr>
        </p:nvPicPr>
        <p:blipFill>
          <a:blip r:embed="rId2"/>
          <a:stretch>
            <a:fillRect/>
          </a:stretch>
        </p:blipFill>
        <p:spPr>
          <a:xfrm>
            <a:off x="7715" y="1143000"/>
            <a:ext cx="9159747" cy="5029200"/>
          </a:xfrm>
        </p:spPr>
      </p:pic>
      <p:pic>
        <p:nvPicPr>
          <p:cNvPr id="3" name="Picture 2"/>
          <p:cNvPicPr>
            <a:picLocks noChangeAspect="1"/>
          </p:cNvPicPr>
          <p:nvPr/>
        </p:nvPicPr>
        <p:blipFill>
          <a:blip r:embed="rId3"/>
          <a:stretch>
            <a:fillRect/>
          </a:stretch>
        </p:blipFill>
        <p:spPr>
          <a:xfrm>
            <a:off x="6781800" y="6248400"/>
            <a:ext cx="1964055" cy="503604"/>
          </a:xfrm>
          <a:prstGeom prst="rect">
            <a:avLst/>
          </a:prstGeom>
        </p:spPr>
      </p:pic>
      <p:sp>
        <p:nvSpPr>
          <p:cNvPr id="6" name="TextBox 5"/>
          <p:cNvSpPr txBox="1"/>
          <p:nvPr/>
        </p:nvSpPr>
        <p:spPr>
          <a:xfrm>
            <a:off x="838200" y="6317426"/>
            <a:ext cx="5181600" cy="369332"/>
          </a:xfrm>
          <a:prstGeom prst="rect">
            <a:avLst/>
          </a:prstGeom>
          <a:noFill/>
        </p:spPr>
        <p:txBody>
          <a:bodyPr wrap="square" rtlCol="0">
            <a:spAutoFit/>
          </a:bodyPr>
          <a:lstStyle/>
          <a:p>
            <a:r>
              <a:rPr lang="en-US" dirty="0">
                <a:latin typeface="+mj-lt"/>
              </a:rPr>
              <a:t>What happens if we increase the “Compress” setting?</a:t>
            </a:r>
          </a:p>
        </p:txBody>
      </p:sp>
    </p:spTree>
    <p:extLst>
      <p:ext uri="{BB962C8B-B14F-4D97-AF65-F5344CB8AC3E}">
        <p14:creationId xmlns:p14="http://schemas.microsoft.com/office/powerpoint/2010/main" val="331907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284B-CF61-4029-8177-1D3F92D77A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41C68D-5E63-4822-8140-572AC9AD1818}"/>
              </a:ext>
            </a:extLst>
          </p:cNvPr>
          <p:cNvPicPr>
            <a:picLocks noGrp="1" noChangeAspect="1"/>
          </p:cNvPicPr>
          <p:nvPr>
            <p:ph idx="1"/>
          </p:nvPr>
        </p:nvPicPr>
        <p:blipFill>
          <a:blip r:embed="rId2"/>
          <a:stretch>
            <a:fillRect/>
          </a:stretch>
        </p:blipFill>
        <p:spPr>
          <a:xfrm>
            <a:off x="0" y="1143000"/>
            <a:ext cx="9074278" cy="4953000"/>
          </a:xfrm>
        </p:spPr>
      </p:pic>
      <p:sp>
        <p:nvSpPr>
          <p:cNvPr id="4" name="TextBox 3"/>
          <p:cNvSpPr txBox="1"/>
          <p:nvPr/>
        </p:nvSpPr>
        <p:spPr>
          <a:xfrm>
            <a:off x="838200" y="6317426"/>
            <a:ext cx="5181600" cy="369332"/>
          </a:xfrm>
          <a:prstGeom prst="rect">
            <a:avLst/>
          </a:prstGeom>
          <a:noFill/>
        </p:spPr>
        <p:txBody>
          <a:bodyPr wrap="square" rtlCol="0">
            <a:spAutoFit/>
          </a:bodyPr>
          <a:lstStyle/>
          <a:p>
            <a:r>
              <a:rPr lang="en-US" dirty="0">
                <a:latin typeface="+mj-lt"/>
              </a:rPr>
              <a:t>What happens if we increase the “Reject” setting?</a:t>
            </a:r>
          </a:p>
        </p:txBody>
      </p:sp>
      <p:pic>
        <p:nvPicPr>
          <p:cNvPr id="3" name="Picture 2"/>
          <p:cNvPicPr>
            <a:picLocks noChangeAspect="1"/>
          </p:cNvPicPr>
          <p:nvPr/>
        </p:nvPicPr>
        <p:blipFill>
          <a:blip r:embed="rId3"/>
          <a:stretch>
            <a:fillRect/>
          </a:stretch>
        </p:blipFill>
        <p:spPr>
          <a:xfrm>
            <a:off x="6629400" y="6131437"/>
            <a:ext cx="2133600" cy="555321"/>
          </a:xfrm>
          <a:prstGeom prst="rect">
            <a:avLst/>
          </a:prstGeom>
        </p:spPr>
      </p:pic>
    </p:spTree>
    <p:extLst>
      <p:ext uri="{BB962C8B-B14F-4D97-AF65-F5344CB8AC3E}">
        <p14:creationId xmlns:p14="http://schemas.microsoft.com/office/powerpoint/2010/main" val="18683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6</a:t>
            </a:r>
          </a:p>
        </p:txBody>
      </p:sp>
      <p:sp>
        <p:nvSpPr>
          <p:cNvPr id="5" name="Content Placeholder 4"/>
          <p:cNvSpPr>
            <a:spLocks noGrp="1"/>
          </p:cNvSpPr>
          <p:nvPr>
            <p:ph idx="1"/>
          </p:nvPr>
        </p:nvSpPr>
        <p:spPr>
          <a:xfrm>
            <a:off x="5081769" y="3124200"/>
            <a:ext cx="3986031" cy="3419475"/>
          </a:xfrm>
        </p:spPr>
        <p:txBody>
          <a:bodyPr/>
          <a:lstStyle/>
          <a:p>
            <a:r>
              <a:rPr lang="en-US" sz="2400" dirty="0"/>
              <a:t>A.  Continue pregnancy, PS is no biggie</a:t>
            </a:r>
          </a:p>
          <a:p>
            <a:r>
              <a:rPr lang="en-US" sz="2400" dirty="0"/>
              <a:t>B.  PS gradient warrants balloon </a:t>
            </a:r>
            <a:r>
              <a:rPr lang="en-US" sz="2400" dirty="0" err="1"/>
              <a:t>valvuloplasty</a:t>
            </a:r>
            <a:r>
              <a:rPr lang="en-US" sz="2400" dirty="0"/>
              <a:t>.</a:t>
            </a:r>
          </a:p>
          <a:p>
            <a:r>
              <a:rPr lang="en-US" sz="2400" dirty="0"/>
              <a:t>C.  PS gradient warrants pregnancy termination.</a:t>
            </a:r>
          </a:p>
          <a:p>
            <a:r>
              <a:rPr lang="en-US" sz="2400" dirty="0"/>
              <a:t>D.  What PS ??  You mean </a:t>
            </a:r>
            <a:r>
              <a:rPr lang="en-US" sz="2400" dirty="0" err="1"/>
              <a:t>supracristal</a:t>
            </a:r>
            <a:r>
              <a:rPr lang="en-US" sz="2400" dirty="0"/>
              <a:t> VSD.</a:t>
            </a:r>
          </a:p>
        </p:txBody>
      </p:sp>
      <p:pic>
        <p:nvPicPr>
          <p:cNvPr id="7" name="Picture 2" descr="Fig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69" y="3200399"/>
            <a:ext cx="4762500" cy="3267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940475"/>
            <a:ext cx="7924800" cy="1938992"/>
          </a:xfrm>
          <a:prstGeom prst="rect">
            <a:avLst/>
          </a:prstGeom>
        </p:spPr>
        <p:txBody>
          <a:bodyPr wrap="square">
            <a:spAutoFit/>
          </a:bodyPr>
          <a:lstStyle/>
          <a:p>
            <a:r>
              <a:rPr lang="en-US" sz="2400" dirty="0">
                <a:solidFill>
                  <a:srgbClr val="66FF33"/>
                </a:solidFill>
                <a:latin typeface="+mn-lt"/>
              </a:rPr>
              <a:t>A 29 year old woman is in her second trimester of pregnancy.  Due to systolic murmur and mild exertional dyspnea, an echocardiogram is performed with the following CW tracing across the pulmonic valve.  Which of the following correctly characterizes the next step in pregnancy counseling?</a:t>
            </a:r>
          </a:p>
        </p:txBody>
      </p:sp>
    </p:spTree>
    <p:extLst>
      <p:ext uri="{BB962C8B-B14F-4D97-AF65-F5344CB8AC3E}">
        <p14:creationId xmlns:p14="http://schemas.microsoft.com/office/powerpoint/2010/main" val="6367958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E7625-E466-4CF2-B4C7-F1B4CB6FEE7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B6A6DA1-FA9B-4A52-AF13-3AE46C263C70}"/>
              </a:ext>
            </a:extLst>
          </p:cNvPr>
          <p:cNvPicPr>
            <a:picLocks noGrp="1" noChangeAspect="1"/>
          </p:cNvPicPr>
          <p:nvPr>
            <p:ph idx="1"/>
          </p:nvPr>
        </p:nvPicPr>
        <p:blipFill>
          <a:blip r:embed="rId2"/>
          <a:stretch>
            <a:fillRect/>
          </a:stretch>
        </p:blipFill>
        <p:spPr>
          <a:xfrm>
            <a:off x="0" y="1142999"/>
            <a:ext cx="9144000" cy="4996929"/>
          </a:xfrm>
        </p:spPr>
      </p:pic>
    </p:spTree>
    <p:extLst>
      <p:ext uri="{BB962C8B-B14F-4D97-AF65-F5344CB8AC3E}">
        <p14:creationId xmlns:p14="http://schemas.microsoft.com/office/powerpoint/2010/main" val="1167902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55D870B-5599-417B-B838-9683EDEBD646}"/>
              </a:ext>
            </a:extLst>
          </p:cNvPr>
          <p:cNvSpPr>
            <a:spLocks noGrp="1"/>
          </p:cNvSpPr>
          <p:nvPr>
            <p:ph type="title"/>
          </p:nvPr>
        </p:nvSpPr>
        <p:spPr/>
        <p:txBody>
          <a:bodyPr/>
          <a:lstStyle/>
          <a:p>
            <a:r>
              <a:rPr lang="en-US" dirty="0"/>
              <a:t>Settings Comparison</a:t>
            </a:r>
          </a:p>
        </p:txBody>
      </p:sp>
      <p:pic>
        <p:nvPicPr>
          <p:cNvPr id="11" name="Content Placeholder 4">
            <a:extLst>
              <a:ext uri="{FF2B5EF4-FFF2-40B4-BE49-F238E27FC236}">
                <a16:creationId xmlns:a16="http://schemas.microsoft.com/office/drawing/2014/main" id="{0828EC47-A602-42FB-A25B-26C35F58802D}"/>
              </a:ext>
            </a:extLst>
          </p:cNvPr>
          <p:cNvPicPr>
            <a:picLocks noGrp="1" noChangeAspect="1"/>
          </p:cNvPicPr>
          <p:nvPr>
            <p:ph sz="half" idx="1"/>
          </p:nvPr>
        </p:nvPicPr>
        <p:blipFill>
          <a:blip r:embed="rId2"/>
          <a:stretch>
            <a:fillRect/>
          </a:stretch>
        </p:blipFill>
        <p:spPr>
          <a:xfrm>
            <a:off x="-7264" y="2438400"/>
            <a:ext cx="4522114" cy="2489553"/>
          </a:xfrm>
        </p:spPr>
      </p:pic>
      <p:pic>
        <p:nvPicPr>
          <p:cNvPr id="12" name="Content Placeholder 4">
            <a:extLst>
              <a:ext uri="{FF2B5EF4-FFF2-40B4-BE49-F238E27FC236}">
                <a16:creationId xmlns:a16="http://schemas.microsoft.com/office/drawing/2014/main" id="{311238EA-10D7-4F81-9A43-1C225BF6C121}"/>
              </a:ext>
            </a:extLst>
          </p:cNvPr>
          <p:cNvPicPr>
            <a:picLocks noGrp="1" noChangeAspect="1"/>
          </p:cNvPicPr>
          <p:nvPr>
            <p:ph sz="half" idx="2"/>
          </p:nvPr>
        </p:nvPicPr>
        <p:blipFill>
          <a:blip r:embed="rId3"/>
          <a:stretch>
            <a:fillRect/>
          </a:stretch>
        </p:blipFill>
        <p:spPr>
          <a:xfrm>
            <a:off x="4629149" y="2438400"/>
            <a:ext cx="4541265" cy="2481668"/>
          </a:xfrm>
        </p:spPr>
      </p:pic>
      <p:sp>
        <p:nvSpPr>
          <p:cNvPr id="2" name="TextBox 1"/>
          <p:cNvSpPr txBox="1"/>
          <p:nvPr/>
        </p:nvSpPr>
        <p:spPr>
          <a:xfrm>
            <a:off x="1371600" y="2066174"/>
            <a:ext cx="704039" cy="369332"/>
          </a:xfrm>
          <a:prstGeom prst="rect">
            <a:avLst/>
          </a:prstGeom>
          <a:noFill/>
        </p:spPr>
        <p:txBody>
          <a:bodyPr wrap="none" rtlCol="0">
            <a:spAutoFit/>
          </a:bodyPr>
          <a:lstStyle/>
          <a:p>
            <a:r>
              <a:rPr lang="en-US" dirty="0">
                <a:latin typeface="+mj-lt"/>
              </a:rPr>
              <a:t>Initial</a:t>
            </a:r>
          </a:p>
        </p:txBody>
      </p:sp>
      <p:sp>
        <p:nvSpPr>
          <p:cNvPr id="6" name="TextBox 5"/>
          <p:cNvSpPr txBox="1"/>
          <p:nvPr/>
        </p:nvSpPr>
        <p:spPr>
          <a:xfrm>
            <a:off x="6019800" y="2066174"/>
            <a:ext cx="899285" cy="369332"/>
          </a:xfrm>
          <a:prstGeom prst="rect">
            <a:avLst/>
          </a:prstGeom>
          <a:noFill/>
        </p:spPr>
        <p:txBody>
          <a:bodyPr wrap="none" rtlCol="0">
            <a:spAutoFit/>
          </a:bodyPr>
          <a:lstStyle/>
          <a:p>
            <a:r>
              <a:rPr lang="en-US" dirty="0">
                <a:latin typeface="+mj-lt"/>
              </a:rPr>
              <a:t>Current</a:t>
            </a:r>
          </a:p>
        </p:txBody>
      </p:sp>
    </p:spTree>
    <p:extLst>
      <p:ext uri="{BB962C8B-B14F-4D97-AF65-F5344CB8AC3E}">
        <p14:creationId xmlns:p14="http://schemas.microsoft.com/office/powerpoint/2010/main" val="3469373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601D55-70A9-4CCF-8899-8150659A7CB7}"/>
              </a:ext>
            </a:extLst>
          </p:cNvPr>
          <p:cNvSpPr>
            <a:spLocks noGrp="1"/>
          </p:cNvSpPr>
          <p:nvPr>
            <p:ph type="title"/>
          </p:nvPr>
        </p:nvSpPr>
        <p:spPr/>
        <p:txBody>
          <a:bodyPr/>
          <a:lstStyle/>
          <a:p>
            <a:r>
              <a:rPr lang="en-US" dirty="0"/>
              <a:t>Sweep Speed @ 50 mm/s</a:t>
            </a:r>
          </a:p>
        </p:txBody>
      </p:sp>
      <p:pic>
        <p:nvPicPr>
          <p:cNvPr id="11" name="Content Placeholder 10">
            <a:extLst>
              <a:ext uri="{FF2B5EF4-FFF2-40B4-BE49-F238E27FC236}">
                <a16:creationId xmlns:a16="http://schemas.microsoft.com/office/drawing/2014/main" id="{635A696F-56E6-4E1B-947D-2CDB5AB5E61C}"/>
              </a:ext>
            </a:extLst>
          </p:cNvPr>
          <p:cNvPicPr>
            <a:picLocks noGrp="1" noChangeAspect="1"/>
          </p:cNvPicPr>
          <p:nvPr>
            <p:ph idx="1"/>
          </p:nvPr>
        </p:nvPicPr>
        <p:blipFill>
          <a:blip r:embed="rId2"/>
          <a:stretch>
            <a:fillRect/>
          </a:stretch>
        </p:blipFill>
        <p:spPr>
          <a:xfrm>
            <a:off x="0" y="1143000"/>
            <a:ext cx="9138632" cy="4953000"/>
          </a:xfrm>
        </p:spPr>
      </p:pic>
    </p:spTree>
    <p:extLst>
      <p:ext uri="{BB962C8B-B14F-4D97-AF65-F5344CB8AC3E}">
        <p14:creationId xmlns:p14="http://schemas.microsoft.com/office/powerpoint/2010/main" val="29803930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96EF-A5E7-4F76-9E3A-EC134A936052}"/>
              </a:ext>
            </a:extLst>
          </p:cNvPr>
          <p:cNvSpPr>
            <a:spLocks noGrp="1"/>
          </p:cNvSpPr>
          <p:nvPr>
            <p:ph type="title"/>
          </p:nvPr>
        </p:nvSpPr>
        <p:spPr/>
        <p:txBody>
          <a:bodyPr/>
          <a:lstStyle/>
          <a:p>
            <a:r>
              <a:rPr lang="en-US" dirty="0"/>
              <a:t>Sweep Speed @ 66.7 mm/s</a:t>
            </a:r>
          </a:p>
        </p:txBody>
      </p:sp>
      <p:pic>
        <p:nvPicPr>
          <p:cNvPr id="5" name="Content Placeholder 4">
            <a:extLst>
              <a:ext uri="{FF2B5EF4-FFF2-40B4-BE49-F238E27FC236}">
                <a16:creationId xmlns:a16="http://schemas.microsoft.com/office/drawing/2014/main" id="{60BFCD38-59F4-4F6E-9A6D-1C7C53B3DA43}"/>
              </a:ext>
            </a:extLst>
          </p:cNvPr>
          <p:cNvPicPr>
            <a:picLocks noGrp="1" noChangeAspect="1"/>
          </p:cNvPicPr>
          <p:nvPr>
            <p:ph idx="1"/>
          </p:nvPr>
        </p:nvPicPr>
        <p:blipFill>
          <a:blip r:embed="rId2"/>
          <a:stretch>
            <a:fillRect/>
          </a:stretch>
        </p:blipFill>
        <p:spPr>
          <a:xfrm>
            <a:off x="0" y="1143000"/>
            <a:ext cx="9144000" cy="5018969"/>
          </a:xfrm>
        </p:spPr>
      </p:pic>
    </p:spTree>
    <p:extLst>
      <p:ext uri="{BB962C8B-B14F-4D97-AF65-F5344CB8AC3E}">
        <p14:creationId xmlns:p14="http://schemas.microsoft.com/office/powerpoint/2010/main" val="1698335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FC872D-B449-4FED-9501-E3E828C6CA6C}"/>
              </a:ext>
            </a:extLst>
          </p:cNvPr>
          <p:cNvSpPr>
            <a:spLocks noGrp="1"/>
          </p:cNvSpPr>
          <p:nvPr>
            <p:ph type="title"/>
          </p:nvPr>
        </p:nvSpPr>
        <p:spPr/>
        <p:txBody>
          <a:bodyPr/>
          <a:lstStyle/>
          <a:p>
            <a:r>
              <a:rPr lang="en-US" dirty="0"/>
              <a:t>Sweep Speed @ 100 mm/s</a:t>
            </a:r>
          </a:p>
        </p:txBody>
      </p:sp>
      <p:pic>
        <p:nvPicPr>
          <p:cNvPr id="10" name="Content Placeholder 9">
            <a:extLst>
              <a:ext uri="{FF2B5EF4-FFF2-40B4-BE49-F238E27FC236}">
                <a16:creationId xmlns:a16="http://schemas.microsoft.com/office/drawing/2014/main" id="{CD00B01C-7934-41B0-9769-81E1382A4E3F}"/>
              </a:ext>
            </a:extLst>
          </p:cNvPr>
          <p:cNvPicPr>
            <a:picLocks noGrp="1" noChangeAspect="1"/>
          </p:cNvPicPr>
          <p:nvPr>
            <p:ph idx="1"/>
          </p:nvPr>
        </p:nvPicPr>
        <p:blipFill>
          <a:blip r:embed="rId2"/>
          <a:stretch>
            <a:fillRect/>
          </a:stretch>
        </p:blipFill>
        <p:spPr>
          <a:xfrm>
            <a:off x="0" y="1143000"/>
            <a:ext cx="9147382" cy="4971404"/>
          </a:xfrm>
        </p:spPr>
      </p:pic>
    </p:spTree>
    <p:extLst>
      <p:ext uri="{BB962C8B-B14F-4D97-AF65-F5344CB8AC3E}">
        <p14:creationId xmlns:p14="http://schemas.microsoft.com/office/powerpoint/2010/main" val="633000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5AFE-8248-4B85-A25A-B84DE1BF2AFE}"/>
              </a:ext>
            </a:extLst>
          </p:cNvPr>
          <p:cNvSpPr>
            <a:spLocks noGrp="1"/>
          </p:cNvSpPr>
          <p:nvPr>
            <p:ph type="title"/>
          </p:nvPr>
        </p:nvSpPr>
        <p:spPr/>
        <p:txBody>
          <a:bodyPr/>
          <a:lstStyle/>
          <a:p>
            <a:r>
              <a:rPr lang="en-US" dirty="0"/>
              <a:t>Final Optimization</a:t>
            </a:r>
          </a:p>
        </p:txBody>
      </p:sp>
      <p:pic>
        <p:nvPicPr>
          <p:cNvPr id="6" name="Content Placeholder 5">
            <a:extLst>
              <a:ext uri="{FF2B5EF4-FFF2-40B4-BE49-F238E27FC236}">
                <a16:creationId xmlns:a16="http://schemas.microsoft.com/office/drawing/2014/main" id="{3F9C1D1B-ACE6-4741-902F-1295F790848D}"/>
              </a:ext>
            </a:extLst>
          </p:cNvPr>
          <p:cNvPicPr>
            <a:picLocks noGrp="1" noChangeAspect="1"/>
          </p:cNvPicPr>
          <p:nvPr>
            <p:ph sz="half" idx="2"/>
          </p:nvPr>
        </p:nvPicPr>
        <p:blipFill>
          <a:blip r:embed="rId2"/>
          <a:stretch>
            <a:fillRect/>
          </a:stretch>
        </p:blipFill>
        <p:spPr>
          <a:xfrm>
            <a:off x="4629149" y="2464372"/>
            <a:ext cx="4504241" cy="2451341"/>
          </a:xfrm>
        </p:spPr>
      </p:pic>
      <p:pic>
        <p:nvPicPr>
          <p:cNvPr id="7" name="Content Placeholder 10">
            <a:extLst>
              <a:ext uri="{FF2B5EF4-FFF2-40B4-BE49-F238E27FC236}">
                <a16:creationId xmlns:a16="http://schemas.microsoft.com/office/drawing/2014/main" id="{2D4A3595-CA04-4A02-8D91-A5B59D32E41D}"/>
              </a:ext>
            </a:extLst>
          </p:cNvPr>
          <p:cNvPicPr>
            <a:picLocks noGrp="1" noChangeAspect="1"/>
          </p:cNvPicPr>
          <p:nvPr>
            <p:ph sz="half" idx="1"/>
          </p:nvPr>
        </p:nvPicPr>
        <p:blipFill>
          <a:blip r:embed="rId3"/>
          <a:stretch>
            <a:fillRect/>
          </a:stretch>
        </p:blipFill>
        <p:spPr>
          <a:xfrm>
            <a:off x="0" y="2464372"/>
            <a:ext cx="4514850" cy="2446980"/>
          </a:xfrm>
        </p:spPr>
      </p:pic>
    </p:spTree>
    <p:extLst>
      <p:ext uri="{BB962C8B-B14F-4D97-AF65-F5344CB8AC3E}">
        <p14:creationId xmlns:p14="http://schemas.microsoft.com/office/powerpoint/2010/main" val="664501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E10EAA-2C48-4959-B32D-618094D606EF}"/>
              </a:ext>
            </a:extLst>
          </p:cNvPr>
          <p:cNvSpPr>
            <a:spLocks noGrp="1"/>
          </p:cNvSpPr>
          <p:nvPr>
            <p:ph type="title"/>
          </p:nvPr>
        </p:nvSpPr>
        <p:spPr>
          <a:xfrm>
            <a:off x="457200" y="0"/>
            <a:ext cx="8534400" cy="1143000"/>
          </a:xfrm>
        </p:spPr>
        <p:txBody>
          <a:bodyPr/>
          <a:lstStyle/>
          <a:p>
            <a:r>
              <a:rPr lang="en-US" dirty="0"/>
              <a:t>Sweep speed @ 25 mm/s</a:t>
            </a:r>
          </a:p>
        </p:txBody>
      </p:sp>
      <p:pic>
        <p:nvPicPr>
          <p:cNvPr id="10" name="Content Placeholder 9">
            <a:extLst>
              <a:ext uri="{FF2B5EF4-FFF2-40B4-BE49-F238E27FC236}">
                <a16:creationId xmlns:a16="http://schemas.microsoft.com/office/drawing/2014/main" id="{8679291B-0415-4DAF-A7E6-51DAE5CAC711}"/>
              </a:ext>
            </a:extLst>
          </p:cNvPr>
          <p:cNvPicPr>
            <a:picLocks noGrp="1" noChangeAspect="1"/>
          </p:cNvPicPr>
          <p:nvPr>
            <p:ph idx="1"/>
          </p:nvPr>
        </p:nvPicPr>
        <p:blipFill>
          <a:blip r:embed="rId2"/>
          <a:stretch>
            <a:fillRect/>
          </a:stretch>
        </p:blipFill>
        <p:spPr>
          <a:xfrm>
            <a:off x="0" y="1145894"/>
            <a:ext cx="9144000" cy="5005762"/>
          </a:xfrm>
        </p:spPr>
      </p:pic>
      <p:sp>
        <p:nvSpPr>
          <p:cNvPr id="2" name="TextBox 1"/>
          <p:cNvSpPr txBox="1"/>
          <p:nvPr/>
        </p:nvSpPr>
        <p:spPr>
          <a:xfrm>
            <a:off x="1419791" y="6027003"/>
            <a:ext cx="6001451" cy="830997"/>
          </a:xfrm>
          <a:prstGeom prst="rect">
            <a:avLst/>
          </a:prstGeom>
          <a:noFill/>
        </p:spPr>
        <p:txBody>
          <a:bodyPr wrap="none" rtlCol="0">
            <a:spAutoFit/>
          </a:bodyPr>
          <a:lstStyle/>
          <a:p>
            <a:r>
              <a:rPr lang="en-US" sz="2400" dirty="0">
                <a:latin typeface="+mj-lt"/>
              </a:rPr>
              <a:t>Can over-estimate the peak velocity, especially</a:t>
            </a:r>
          </a:p>
          <a:p>
            <a:r>
              <a:rPr lang="en-US" sz="2400" dirty="0">
                <a:latin typeface="+mj-lt"/>
              </a:rPr>
              <a:t>if the Doppler velocity scale limit is too high.</a:t>
            </a:r>
          </a:p>
        </p:txBody>
      </p:sp>
      <p:sp>
        <p:nvSpPr>
          <p:cNvPr id="3" name="Rectangle 2"/>
          <p:cNvSpPr/>
          <p:nvPr/>
        </p:nvSpPr>
        <p:spPr bwMode="auto">
          <a:xfrm>
            <a:off x="6477000" y="5638800"/>
            <a:ext cx="457200" cy="388203"/>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2870961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8204B8-8606-4D67-AAF9-858516925D90}"/>
              </a:ext>
            </a:extLst>
          </p:cNvPr>
          <p:cNvSpPr>
            <a:spLocks noGrp="1"/>
          </p:cNvSpPr>
          <p:nvPr>
            <p:ph type="title"/>
          </p:nvPr>
        </p:nvSpPr>
        <p:spPr/>
        <p:txBody>
          <a:bodyPr/>
          <a:lstStyle/>
          <a:p>
            <a:r>
              <a:rPr lang="en-US" dirty="0"/>
              <a:t>Contrast Echo Doppler for TR</a:t>
            </a:r>
          </a:p>
        </p:txBody>
      </p:sp>
      <p:sp>
        <p:nvSpPr>
          <p:cNvPr id="2" name="Content Placeholder 1"/>
          <p:cNvSpPr>
            <a:spLocks noGrp="1"/>
          </p:cNvSpPr>
          <p:nvPr>
            <p:ph sz="half" idx="1"/>
          </p:nvPr>
        </p:nvSpPr>
        <p:spPr>
          <a:xfrm>
            <a:off x="457200" y="4602985"/>
            <a:ext cx="8229600" cy="1523178"/>
          </a:xfrm>
        </p:spPr>
        <p:txBody>
          <a:bodyPr/>
          <a:lstStyle/>
          <a:p>
            <a:r>
              <a:rPr lang="en-US" dirty="0"/>
              <a:t>Administration of agitated saline bubbles while interrogating TR jet with CW Doppler can improve the jet envelope contour detection.</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 y="1513342"/>
            <a:ext cx="8077200" cy="2959214"/>
          </a:xfrm>
          <a:prstGeom prst="rect">
            <a:avLst/>
          </a:prstGeom>
        </p:spPr>
      </p:pic>
    </p:spTree>
    <p:extLst>
      <p:ext uri="{BB962C8B-B14F-4D97-AF65-F5344CB8AC3E}">
        <p14:creationId xmlns:p14="http://schemas.microsoft.com/office/powerpoint/2010/main" val="3328843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Tricuspid Stenosis</a:t>
            </a:r>
          </a:p>
        </p:txBody>
      </p:sp>
      <p:sp>
        <p:nvSpPr>
          <p:cNvPr id="3" name="Content Placeholder 2"/>
          <p:cNvSpPr>
            <a:spLocks noGrp="1"/>
          </p:cNvSpPr>
          <p:nvPr>
            <p:ph idx="1"/>
          </p:nvPr>
        </p:nvSpPr>
        <p:spPr>
          <a:xfrm>
            <a:off x="457200" y="1143000"/>
            <a:ext cx="8229600" cy="5181600"/>
          </a:xfrm>
        </p:spPr>
        <p:txBody>
          <a:bodyPr/>
          <a:lstStyle/>
          <a:p>
            <a:r>
              <a:rPr lang="en-US" dirty="0"/>
              <a:t>Usual cause world wide is rheumatic.</a:t>
            </a:r>
          </a:p>
          <a:p>
            <a:r>
              <a:rPr lang="en-US" dirty="0"/>
              <a:t>Carcinoid (typically TS and TR)</a:t>
            </a:r>
          </a:p>
          <a:p>
            <a:pPr lvl="1"/>
            <a:r>
              <a:rPr lang="en-US" sz="2000" dirty="0">
                <a:effectLst/>
              </a:rPr>
              <a:t>Thickened/retracted leaflets &amp; </a:t>
            </a:r>
            <a:r>
              <a:rPr lang="en-US" sz="2000" dirty="0" err="1">
                <a:effectLst/>
              </a:rPr>
              <a:t>subvalvular</a:t>
            </a:r>
            <a:r>
              <a:rPr lang="en-US" sz="2000" dirty="0">
                <a:effectLst/>
              </a:rPr>
              <a:t> apparatus. </a:t>
            </a:r>
          </a:p>
          <a:p>
            <a:pPr lvl="1"/>
            <a:r>
              <a:rPr lang="en-US" sz="2000" dirty="0">
                <a:effectLst/>
              </a:rPr>
              <a:t>Leaflets become fixed in a semi-open position</a:t>
            </a:r>
            <a:endParaRPr lang="en-US" dirty="0"/>
          </a:p>
          <a:p>
            <a:r>
              <a:rPr lang="en-US" dirty="0"/>
              <a:t>Normal mean gradient is &lt; 2 mm Hg.</a:t>
            </a:r>
          </a:p>
          <a:p>
            <a:r>
              <a:rPr lang="en-US" dirty="0"/>
              <a:t>Mean gradient is reproducibly assessed while patient is breath-holding in end-expiration.</a:t>
            </a:r>
          </a:p>
          <a:p>
            <a:r>
              <a:rPr lang="en-US" dirty="0"/>
              <a:t>Suggested formula for TV Area = 190 / PHT   </a:t>
            </a:r>
          </a:p>
          <a:p>
            <a:r>
              <a:rPr lang="en-US" dirty="0"/>
              <a:t>Severe TS exists when mean gradient ≥5 mm Hg or PHT &gt; 190.</a:t>
            </a:r>
          </a:p>
        </p:txBody>
      </p:sp>
    </p:spTree>
    <p:extLst>
      <p:ext uri="{BB962C8B-B14F-4D97-AF65-F5344CB8AC3E}">
        <p14:creationId xmlns:p14="http://schemas.microsoft.com/office/powerpoint/2010/main" val="3427353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2256"/>
          </a:xfrm>
        </p:spPr>
        <p:txBody>
          <a:bodyPr/>
          <a:lstStyle/>
          <a:p>
            <a:r>
              <a:rPr lang="en-US" dirty="0"/>
              <a:t>Carcinoid TS/TR:  Example 1</a:t>
            </a:r>
          </a:p>
        </p:txBody>
      </p:sp>
      <p:sp>
        <p:nvSpPr>
          <p:cNvPr id="3" name="Content Placeholder 2"/>
          <p:cNvSpPr>
            <a:spLocks noGrp="1"/>
          </p:cNvSpPr>
          <p:nvPr>
            <p:ph idx="1"/>
          </p:nvPr>
        </p:nvSpPr>
        <p:spPr/>
        <p:txBody>
          <a:bodyPr/>
          <a:lstStyle/>
          <a:p>
            <a:r>
              <a:rPr lang="en-US" dirty="0"/>
              <a:t>Add image and relevant facts</a:t>
            </a:r>
          </a:p>
        </p:txBody>
      </p:sp>
      <p:pic>
        <p:nvPicPr>
          <p:cNvPr id="4" name="Carcinoid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368"/>
          <a:stretch/>
        </p:blipFill>
        <p:spPr>
          <a:xfrm>
            <a:off x="0" y="864903"/>
            <a:ext cx="9108908" cy="5916897"/>
          </a:xfrm>
          <a:prstGeom prst="rect">
            <a:avLst/>
          </a:prstGeom>
        </p:spPr>
      </p:pic>
    </p:spTree>
    <p:extLst>
      <p:ext uri="{BB962C8B-B14F-4D97-AF65-F5344CB8AC3E}">
        <p14:creationId xmlns:p14="http://schemas.microsoft.com/office/powerpoint/2010/main" val="1782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Question 7</a:t>
            </a:r>
          </a:p>
        </p:txBody>
      </p:sp>
      <p:sp>
        <p:nvSpPr>
          <p:cNvPr id="5" name="Content Placeholder 4"/>
          <p:cNvSpPr>
            <a:spLocks noGrp="1"/>
          </p:cNvSpPr>
          <p:nvPr>
            <p:ph idx="1"/>
          </p:nvPr>
        </p:nvSpPr>
        <p:spPr>
          <a:xfrm>
            <a:off x="266700" y="893553"/>
            <a:ext cx="8610600" cy="1066800"/>
          </a:xfrm>
        </p:spPr>
        <p:txBody>
          <a:bodyPr/>
          <a:lstStyle/>
          <a:p>
            <a:r>
              <a:rPr lang="en-US" sz="2400" dirty="0">
                <a:solidFill>
                  <a:srgbClr val="66FF33"/>
                </a:solidFill>
              </a:rPr>
              <a:t>30 </a:t>
            </a:r>
            <a:r>
              <a:rPr lang="en-US" sz="2400" dirty="0" err="1">
                <a:solidFill>
                  <a:srgbClr val="66FF33"/>
                </a:solidFill>
              </a:rPr>
              <a:t>yo</a:t>
            </a:r>
            <a:r>
              <a:rPr lang="en-US" sz="2400" dirty="0">
                <a:solidFill>
                  <a:srgbClr val="66FF33"/>
                </a:solidFill>
              </a:rPr>
              <a:t> woman is s/p TOF repair with </a:t>
            </a:r>
            <a:r>
              <a:rPr lang="en-US" sz="2400" dirty="0" err="1">
                <a:solidFill>
                  <a:srgbClr val="66FF33"/>
                </a:solidFill>
              </a:rPr>
              <a:t>bioprosthetic</a:t>
            </a:r>
            <a:r>
              <a:rPr lang="en-US" sz="2400" dirty="0">
                <a:solidFill>
                  <a:srgbClr val="66FF33"/>
                </a:solidFill>
              </a:rPr>
              <a:t> valve.  Images shown are from standard parasternal windows.  Based upon the images, which of the following is LEAST LIKELY to be found?</a:t>
            </a:r>
          </a:p>
        </p:txBody>
      </p:sp>
      <p:sp>
        <p:nvSpPr>
          <p:cNvPr id="6" name="Content Placeholder 4"/>
          <p:cNvSpPr txBox="1">
            <a:spLocks/>
          </p:cNvSpPr>
          <p:nvPr/>
        </p:nvSpPr>
        <p:spPr bwMode="auto">
          <a:xfrm>
            <a:off x="0" y="2286000"/>
            <a:ext cx="2297923"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n-US" sz="2000" kern="0" dirty="0"/>
              <a:t>A.  RV hypo-  </a:t>
            </a:r>
          </a:p>
          <a:p>
            <a:pPr marL="0" indent="0">
              <a:buNone/>
            </a:pPr>
            <a:r>
              <a:rPr lang="en-US" sz="2000" kern="0" dirty="0"/>
              <a:t>            kinesis</a:t>
            </a:r>
          </a:p>
          <a:p>
            <a:r>
              <a:rPr lang="en-US" sz="2000" kern="0" dirty="0"/>
              <a:t>B.  Sinus rhythm </a:t>
            </a:r>
          </a:p>
          <a:p>
            <a:r>
              <a:rPr lang="en-US" sz="2000" kern="0" dirty="0"/>
              <a:t>C    TS &amp; TR</a:t>
            </a:r>
          </a:p>
          <a:p>
            <a:r>
              <a:rPr lang="en-US" sz="2000" kern="0" dirty="0"/>
              <a:t>D.   PS &amp; PR</a:t>
            </a:r>
          </a:p>
          <a:p>
            <a:r>
              <a:rPr lang="en-US" sz="2000" kern="0" dirty="0"/>
              <a:t>E.  Elevated RVEDP.</a:t>
            </a:r>
          </a:p>
          <a:p>
            <a:r>
              <a:rPr lang="en-US" sz="2000" kern="0" dirty="0"/>
              <a:t>F.  </a:t>
            </a:r>
            <a:r>
              <a:rPr lang="en-US" sz="2000" kern="0" dirty="0" err="1"/>
              <a:t>RAp</a:t>
            </a:r>
            <a:r>
              <a:rPr lang="en-US" sz="2000" kern="0" dirty="0"/>
              <a:t> &gt; PA diastolic pressure before S1 heart sound</a:t>
            </a:r>
          </a:p>
          <a:p>
            <a:r>
              <a:rPr lang="en-US" sz="2000" kern="0" dirty="0"/>
              <a:t>G.  All above are demonstrated</a:t>
            </a:r>
          </a:p>
        </p:txBody>
      </p:sp>
      <p:pic>
        <p:nvPicPr>
          <p:cNvPr id="11" name="PI_TOF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9800" y="2154447"/>
            <a:ext cx="6781800" cy="4606506"/>
          </a:xfrm>
          <a:prstGeom prst="rect">
            <a:avLst/>
          </a:prstGeom>
        </p:spPr>
      </p:pic>
    </p:spTree>
    <p:extLst>
      <p:ext uri="{BB962C8B-B14F-4D97-AF65-F5344CB8AC3E}">
        <p14:creationId xmlns:p14="http://schemas.microsoft.com/office/powerpoint/2010/main" val="235187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2256"/>
          </a:xfrm>
        </p:spPr>
        <p:txBody>
          <a:bodyPr/>
          <a:lstStyle/>
          <a:p>
            <a:r>
              <a:rPr lang="en-US" dirty="0"/>
              <a:t>Carcinoid TS/TR:  Example 2</a:t>
            </a:r>
          </a:p>
        </p:txBody>
      </p:sp>
      <p:sp>
        <p:nvSpPr>
          <p:cNvPr id="3" name="Content Placeholder 2"/>
          <p:cNvSpPr>
            <a:spLocks noGrp="1"/>
          </p:cNvSpPr>
          <p:nvPr>
            <p:ph idx="1"/>
          </p:nvPr>
        </p:nvSpPr>
        <p:spPr/>
        <p:txBody>
          <a:bodyPr/>
          <a:lstStyle/>
          <a:p>
            <a:r>
              <a:rPr lang="en-US" dirty="0"/>
              <a:t>Add image and relevant facts</a:t>
            </a:r>
          </a:p>
        </p:txBody>
      </p:sp>
      <p:pic>
        <p:nvPicPr>
          <p:cNvPr id="5" name="Carcinoid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910"/>
          <a:stretch/>
        </p:blipFill>
        <p:spPr>
          <a:xfrm>
            <a:off x="0" y="838200"/>
            <a:ext cx="9138213" cy="5902286"/>
          </a:xfrm>
          <a:prstGeom prst="rect">
            <a:avLst/>
          </a:prstGeom>
        </p:spPr>
      </p:pic>
    </p:spTree>
    <p:extLst>
      <p:ext uri="{BB962C8B-B14F-4D97-AF65-F5344CB8AC3E}">
        <p14:creationId xmlns:p14="http://schemas.microsoft.com/office/powerpoint/2010/main" val="15303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Compare with this </a:t>
            </a:r>
            <a:r>
              <a:rPr lang="en-US" dirty="0" err="1"/>
              <a:t>Ebstein</a:t>
            </a:r>
            <a:r>
              <a:rPr lang="en-US" dirty="0"/>
              <a:t> case</a:t>
            </a:r>
          </a:p>
        </p:txBody>
      </p:sp>
      <p:pic>
        <p:nvPicPr>
          <p:cNvPr id="4" name="Ebstein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9960" t="5051" r="12270"/>
          <a:stretch/>
        </p:blipFill>
        <p:spPr>
          <a:xfrm>
            <a:off x="1885549" y="838200"/>
            <a:ext cx="7258451" cy="6019800"/>
          </a:xfrm>
        </p:spPr>
      </p:pic>
      <p:sp>
        <p:nvSpPr>
          <p:cNvPr id="5" name="TextBox 4"/>
          <p:cNvSpPr txBox="1"/>
          <p:nvPr/>
        </p:nvSpPr>
        <p:spPr>
          <a:xfrm>
            <a:off x="228599" y="990600"/>
            <a:ext cx="1656949" cy="5632311"/>
          </a:xfrm>
          <a:prstGeom prst="rect">
            <a:avLst/>
          </a:prstGeom>
          <a:noFill/>
        </p:spPr>
        <p:txBody>
          <a:bodyPr wrap="square" rtlCol="0">
            <a:spAutoFit/>
          </a:bodyPr>
          <a:lstStyle/>
          <a:p>
            <a:r>
              <a:rPr lang="en-US" u="sng" dirty="0">
                <a:latin typeface="+mj-lt"/>
              </a:rPr>
              <a:t>RV Inflow View:</a:t>
            </a:r>
          </a:p>
          <a:p>
            <a:endParaRPr lang="en-US" dirty="0">
              <a:latin typeface="+mj-lt"/>
            </a:endParaRPr>
          </a:p>
          <a:p>
            <a:r>
              <a:rPr lang="en-US" dirty="0">
                <a:latin typeface="+mj-lt"/>
              </a:rPr>
              <a:t>Long anterior leaflet with closure displaced apically from anatomic TV annulus.</a:t>
            </a:r>
          </a:p>
          <a:p>
            <a:endParaRPr lang="en-US" dirty="0">
              <a:latin typeface="+mj-lt"/>
            </a:endParaRPr>
          </a:p>
          <a:p>
            <a:endParaRPr lang="en-US" u="sng" dirty="0">
              <a:latin typeface="+mj-lt"/>
            </a:endParaRPr>
          </a:p>
          <a:p>
            <a:r>
              <a:rPr lang="en-US" u="sng" dirty="0">
                <a:latin typeface="+mj-lt"/>
              </a:rPr>
              <a:t>P-SAX view:</a:t>
            </a:r>
          </a:p>
          <a:p>
            <a:endParaRPr lang="en-US" dirty="0">
              <a:latin typeface="+mj-lt"/>
            </a:endParaRPr>
          </a:p>
          <a:p>
            <a:r>
              <a:rPr lang="en-US" dirty="0">
                <a:latin typeface="+mj-lt"/>
              </a:rPr>
              <a:t>Non-delaminated septal leaflet stuck to IVS.</a:t>
            </a:r>
          </a:p>
          <a:p>
            <a:endParaRPr lang="en-US" dirty="0">
              <a:latin typeface="+mj-lt"/>
            </a:endParaRPr>
          </a:p>
          <a:p>
            <a:r>
              <a:rPr lang="en-US" dirty="0">
                <a:latin typeface="+mj-lt"/>
              </a:rPr>
              <a:t>TR jet starts well within RV.</a:t>
            </a:r>
          </a:p>
        </p:txBody>
      </p:sp>
      <p:sp>
        <p:nvSpPr>
          <p:cNvPr id="6" name="Oval 5"/>
          <p:cNvSpPr/>
          <p:nvPr/>
        </p:nvSpPr>
        <p:spPr bwMode="auto">
          <a:xfrm rot="1868036">
            <a:off x="3429749" y="4637327"/>
            <a:ext cx="376962" cy="88891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Oval 6"/>
          <p:cNvSpPr/>
          <p:nvPr/>
        </p:nvSpPr>
        <p:spPr bwMode="auto">
          <a:xfrm rot="18548164">
            <a:off x="3079778" y="1455433"/>
            <a:ext cx="457466" cy="888914"/>
          </a:xfrm>
          <a:prstGeom prst="ellipse">
            <a:avLst/>
          </a:prstGeom>
          <a:noFill/>
          <a:ln w="952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3" name="Up Arrow 2"/>
          <p:cNvSpPr/>
          <p:nvPr/>
        </p:nvSpPr>
        <p:spPr bwMode="auto">
          <a:xfrm rot="16912941">
            <a:off x="3467113" y="2430404"/>
            <a:ext cx="232855" cy="38853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386709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66" y="0"/>
            <a:ext cx="8229600" cy="642763"/>
          </a:xfrm>
        </p:spPr>
        <p:txBody>
          <a:bodyPr/>
          <a:lstStyle/>
          <a:p>
            <a:r>
              <a:rPr lang="en-US" dirty="0"/>
              <a:t>Pulmonic Valve</a:t>
            </a:r>
          </a:p>
        </p:txBody>
      </p:sp>
      <p:sp>
        <p:nvSpPr>
          <p:cNvPr id="7" name="Content Placeholder 6"/>
          <p:cNvSpPr>
            <a:spLocks noGrp="1"/>
          </p:cNvSpPr>
          <p:nvPr>
            <p:ph sz="half" idx="2"/>
          </p:nvPr>
        </p:nvSpPr>
        <p:spPr>
          <a:xfrm>
            <a:off x="4441785" y="1049782"/>
            <a:ext cx="4343400" cy="3886200"/>
          </a:xfrm>
        </p:spPr>
        <p:txBody>
          <a:bodyPr/>
          <a:lstStyle/>
          <a:p>
            <a:r>
              <a:rPr lang="en-US" dirty="0"/>
              <a:t>PS (</a:t>
            </a:r>
            <a:r>
              <a:rPr lang="en-US" dirty="0" err="1"/>
              <a:t>subvalvular</a:t>
            </a:r>
            <a:r>
              <a:rPr lang="en-US" dirty="0"/>
              <a:t>, </a:t>
            </a:r>
            <a:r>
              <a:rPr lang="en-US" dirty="0" err="1"/>
              <a:t>valvular</a:t>
            </a:r>
            <a:r>
              <a:rPr lang="en-US" dirty="0"/>
              <a:t>, branch) is almost always congenital in origin.</a:t>
            </a:r>
          </a:p>
          <a:p>
            <a:pPr lvl="1"/>
            <a:r>
              <a:rPr lang="en-US" dirty="0"/>
              <a:t>Dysplastic (non-calcified) leaflets; post stenotic dilatation of the PA.</a:t>
            </a:r>
          </a:p>
          <a:p>
            <a:r>
              <a:rPr lang="en-US" dirty="0"/>
              <a:t>Highest gradient might be seen in subcostal window.</a:t>
            </a:r>
          </a:p>
          <a:p>
            <a:endParaRPr lang="en-US" dirty="0"/>
          </a:p>
        </p:txBody>
      </p:sp>
      <p:pic>
        <p:nvPicPr>
          <p:cNvPr id="9" name="Picture 8"/>
          <p:cNvPicPr>
            <a:picLocks noChangeAspect="1"/>
          </p:cNvPicPr>
          <p:nvPr/>
        </p:nvPicPr>
        <p:blipFill>
          <a:blip r:embed="rId2"/>
          <a:stretch>
            <a:fillRect/>
          </a:stretch>
        </p:blipFill>
        <p:spPr>
          <a:xfrm>
            <a:off x="247649" y="5479648"/>
            <a:ext cx="5343887" cy="1028721"/>
          </a:xfrm>
          <a:prstGeom prst="rect">
            <a:avLst/>
          </a:prstGeom>
        </p:spPr>
      </p:pic>
      <p:pic>
        <p:nvPicPr>
          <p:cNvPr id="19" name="Picture 18"/>
          <p:cNvPicPr>
            <a:picLocks noChangeAspect="1"/>
          </p:cNvPicPr>
          <p:nvPr/>
        </p:nvPicPr>
        <p:blipFill>
          <a:blip r:embed="rId3"/>
          <a:stretch>
            <a:fillRect/>
          </a:stretch>
        </p:blipFill>
        <p:spPr>
          <a:xfrm>
            <a:off x="218712" y="1295400"/>
            <a:ext cx="3968750" cy="3175000"/>
          </a:xfrm>
          <a:prstGeom prst="rect">
            <a:avLst/>
          </a:prstGeom>
        </p:spPr>
      </p:pic>
      <p:sp>
        <p:nvSpPr>
          <p:cNvPr id="3" name="TextBox 2"/>
          <p:cNvSpPr txBox="1"/>
          <p:nvPr/>
        </p:nvSpPr>
        <p:spPr>
          <a:xfrm>
            <a:off x="247649" y="5486400"/>
            <a:ext cx="2221442" cy="369332"/>
          </a:xfrm>
          <a:prstGeom prst="rect">
            <a:avLst/>
          </a:prstGeom>
          <a:noFill/>
        </p:spPr>
        <p:txBody>
          <a:bodyPr wrap="none" rtlCol="0">
            <a:spAutoFit/>
          </a:bodyPr>
          <a:lstStyle/>
          <a:p>
            <a:r>
              <a:rPr lang="en-US" b="1" dirty="0">
                <a:solidFill>
                  <a:schemeClr val="bg2"/>
                </a:solidFill>
                <a:latin typeface="+mj-lt"/>
              </a:rPr>
              <a:t>PULMONIC STENOSIS</a:t>
            </a:r>
          </a:p>
        </p:txBody>
      </p:sp>
      <p:pic>
        <p:nvPicPr>
          <p:cNvPr id="4" name="Picture 3"/>
          <p:cNvPicPr>
            <a:picLocks noChangeAspect="1"/>
          </p:cNvPicPr>
          <p:nvPr/>
        </p:nvPicPr>
        <p:blipFill>
          <a:blip r:embed="rId4"/>
          <a:stretch>
            <a:fillRect/>
          </a:stretch>
        </p:blipFill>
        <p:spPr>
          <a:xfrm>
            <a:off x="5845859" y="4935982"/>
            <a:ext cx="3146385" cy="1794716"/>
          </a:xfrm>
          <a:prstGeom prst="rect">
            <a:avLst/>
          </a:prstGeom>
        </p:spPr>
      </p:pic>
    </p:spTree>
    <p:extLst>
      <p:ext uri="{BB962C8B-B14F-4D97-AF65-F5344CB8AC3E}">
        <p14:creationId xmlns:p14="http://schemas.microsoft.com/office/powerpoint/2010/main" val="32606876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83814"/>
          </a:xfrm>
        </p:spPr>
        <p:txBody>
          <a:bodyPr/>
          <a:lstStyle/>
          <a:p>
            <a:r>
              <a:rPr lang="en-US" dirty="0"/>
              <a:t>Pulmonic Stenosis &amp; </a:t>
            </a:r>
            <a:r>
              <a:rPr lang="en-US" dirty="0" err="1"/>
              <a:t>Pulm</a:t>
            </a:r>
            <a:r>
              <a:rPr lang="en-US" dirty="0"/>
              <a:t>-HTN</a:t>
            </a:r>
          </a:p>
        </p:txBody>
      </p:sp>
      <p:pic>
        <p:nvPicPr>
          <p:cNvPr id="2050" name="Picture 2" descr="Fig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203" y="856527"/>
            <a:ext cx="4603832" cy="31582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99" y="4114800"/>
            <a:ext cx="4592256" cy="2660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984832" y="2743200"/>
            <a:ext cx="3766823" cy="4032408"/>
          </a:xfrm>
          <a:prstGeom prst="rect">
            <a:avLst/>
          </a:prstGeom>
        </p:spPr>
      </p:pic>
      <p:sp>
        <p:nvSpPr>
          <p:cNvPr id="6" name="TextBox 5"/>
          <p:cNvSpPr txBox="1"/>
          <p:nvPr/>
        </p:nvSpPr>
        <p:spPr>
          <a:xfrm>
            <a:off x="381000" y="3472711"/>
            <a:ext cx="2850652" cy="369332"/>
          </a:xfrm>
          <a:prstGeom prst="rect">
            <a:avLst/>
          </a:prstGeom>
          <a:noFill/>
        </p:spPr>
        <p:txBody>
          <a:bodyPr wrap="none" rtlCol="0">
            <a:spAutoFit/>
          </a:bodyPr>
          <a:lstStyle/>
          <a:p>
            <a:r>
              <a:rPr lang="en-US" dirty="0">
                <a:latin typeface="+mj-lt"/>
              </a:rPr>
              <a:t>Trans-pulmonic CW Doppler</a:t>
            </a:r>
          </a:p>
        </p:txBody>
      </p:sp>
      <p:sp>
        <p:nvSpPr>
          <p:cNvPr id="9" name="TextBox 8"/>
          <p:cNvSpPr txBox="1"/>
          <p:nvPr/>
        </p:nvSpPr>
        <p:spPr>
          <a:xfrm>
            <a:off x="381000" y="5760096"/>
            <a:ext cx="3729098" cy="369332"/>
          </a:xfrm>
          <a:prstGeom prst="rect">
            <a:avLst/>
          </a:prstGeom>
          <a:noFill/>
        </p:spPr>
        <p:txBody>
          <a:bodyPr wrap="none" rtlCol="0">
            <a:spAutoFit/>
          </a:bodyPr>
          <a:lstStyle/>
          <a:p>
            <a:r>
              <a:rPr lang="en-US" dirty="0">
                <a:solidFill>
                  <a:srgbClr val="92D050"/>
                </a:solidFill>
                <a:latin typeface="+mj-lt"/>
              </a:rPr>
              <a:t>Trans-pulmonic M-Mode (“Flying W”)</a:t>
            </a:r>
          </a:p>
        </p:txBody>
      </p:sp>
      <p:cxnSp>
        <p:nvCxnSpPr>
          <p:cNvPr id="8" name="Straight Arrow Connector 7"/>
          <p:cNvCxnSpPr/>
          <p:nvPr/>
        </p:nvCxnSpPr>
        <p:spPr bwMode="auto">
          <a:xfrm flipH="1">
            <a:off x="4648200" y="5029200"/>
            <a:ext cx="1752600" cy="0"/>
          </a:xfrm>
          <a:prstGeom prst="straightConnector1">
            <a:avLst/>
          </a:prstGeom>
          <a:solidFill>
            <a:schemeClr val="accent1"/>
          </a:solidFill>
          <a:ln w="57150" cap="flat" cmpd="sng" algn="ctr">
            <a:solidFill>
              <a:srgbClr val="92D050"/>
            </a:solidFill>
            <a:prstDash val="solid"/>
            <a:round/>
            <a:headEnd type="none" w="med" len="med"/>
            <a:tailEnd type="triangle"/>
          </a:ln>
          <a:effectLst/>
        </p:spPr>
      </p:cxnSp>
      <p:pic>
        <p:nvPicPr>
          <p:cNvPr id="1030" name="Picture 6" descr="Ultrasound G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8224" y="810093"/>
            <a:ext cx="3763431" cy="18817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58000" y="2368911"/>
            <a:ext cx="1879489" cy="369332"/>
          </a:xfrm>
          <a:prstGeom prst="rect">
            <a:avLst/>
          </a:prstGeom>
          <a:noFill/>
        </p:spPr>
        <p:txBody>
          <a:bodyPr wrap="none" rtlCol="0">
            <a:spAutoFit/>
          </a:bodyPr>
          <a:lstStyle/>
          <a:p>
            <a:r>
              <a:rPr lang="en-US" dirty="0">
                <a:latin typeface="+mj-lt"/>
              </a:rPr>
              <a:t>RVOT PW Doppler</a:t>
            </a:r>
          </a:p>
        </p:txBody>
      </p:sp>
    </p:spTree>
    <p:extLst>
      <p:ext uri="{BB962C8B-B14F-4D97-AF65-F5344CB8AC3E}">
        <p14:creationId xmlns:p14="http://schemas.microsoft.com/office/powerpoint/2010/main" val="32334578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 &amp; Pregnancy</a:t>
            </a:r>
          </a:p>
        </p:txBody>
      </p:sp>
      <p:sp>
        <p:nvSpPr>
          <p:cNvPr id="3" name="Content Placeholder 2"/>
          <p:cNvSpPr>
            <a:spLocks noGrp="1"/>
          </p:cNvSpPr>
          <p:nvPr>
            <p:ph idx="1"/>
          </p:nvPr>
        </p:nvSpPr>
        <p:spPr>
          <a:xfrm>
            <a:off x="457200" y="990600"/>
            <a:ext cx="8382000" cy="5791200"/>
          </a:xfrm>
        </p:spPr>
        <p:txBody>
          <a:bodyPr/>
          <a:lstStyle/>
          <a:p>
            <a:r>
              <a:rPr lang="en-US" sz="2400" dirty="0">
                <a:effectLst/>
              </a:rPr>
              <a:t>PS, even when severe, is </a:t>
            </a:r>
            <a:r>
              <a:rPr lang="en-US" sz="2400" dirty="0">
                <a:solidFill>
                  <a:srgbClr val="92D050"/>
                </a:solidFill>
                <a:effectLst/>
              </a:rPr>
              <a:t>generally well tolerated </a:t>
            </a:r>
            <a:r>
              <a:rPr lang="en-US" sz="2400" dirty="0">
                <a:effectLst/>
              </a:rPr>
              <a:t>during pregnancy. </a:t>
            </a:r>
          </a:p>
          <a:p>
            <a:pPr lvl="1"/>
            <a:r>
              <a:rPr lang="en-US" sz="2000" dirty="0">
                <a:effectLst/>
              </a:rPr>
              <a:t>Severe PS may result in RV failure and arrhythmias. </a:t>
            </a:r>
          </a:p>
          <a:p>
            <a:pPr lvl="1"/>
            <a:r>
              <a:rPr lang="en-US" sz="2000" dirty="0">
                <a:effectLst/>
              </a:rPr>
              <a:t>Chance of preterm birth and offspring mortality is increased. </a:t>
            </a:r>
          </a:p>
          <a:p>
            <a:endParaRPr lang="en-US" sz="2400" dirty="0">
              <a:effectLst/>
            </a:endParaRPr>
          </a:p>
          <a:p>
            <a:r>
              <a:rPr lang="en-US" sz="2400" dirty="0">
                <a:effectLst/>
              </a:rPr>
              <a:t>Relief of PS </a:t>
            </a:r>
            <a:r>
              <a:rPr lang="en-US" sz="2400" u="sng" dirty="0">
                <a:solidFill>
                  <a:srgbClr val="92D050"/>
                </a:solidFill>
                <a:effectLst/>
              </a:rPr>
              <a:t>prior</a:t>
            </a:r>
            <a:r>
              <a:rPr lang="en-US" sz="2400" dirty="0">
                <a:solidFill>
                  <a:srgbClr val="92D050"/>
                </a:solidFill>
                <a:effectLst/>
              </a:rPr>
              <a:t> to pregnancy </a:t>
            </a:r>
            <a:r>
              <a:rPr lang="en-US" sz="2400" dirty="0">
                <a:effectLst/>
              </a:rPr>
              <a:t>is ideal, using balloon </a:t>
            </a:r>
            <a:r>
              <a:rPr lang="en-US" sz="2400" dirty="0" err="1">
                <a:effectLst/>
              </a:rPr>
              <a:t>valvuloplasty</a:t>
            </a:r>
            <a:r>
              <a:rPr lang="en-US" sz="2400" dirty="0">
                <a:effectLst/>
              </a:rPr>
              <a:t>, and should be performed when the </a:t>
            </a:r>
            <a:r>
              <a:rPr lang="en-US" sz="2400" dirty="0">
                <a:solidFill>
                  <a:srgbClr val="92D050"/>
                </a:solidFill>
                <a:effectLst/>
              </a:rPr>
              <a:t>peak gradient is &gt; 64 mm Hg</a:t>
            </a:r>
            <a:r>
              <a:rPr lang="en-US" sz="2400" dirty="0">
                <a:effectLst/>
              </a:rPr>
              <a:t>.</a:t>
            </a:r>
          </a:p>
          <a:p>
            <a:endParaRPr lang="en-US" sz="2400" dirty="0">
              <a:effectLst/>
            </a:endParaRPr>
          </a:p>
          <a:p>
            <a:r>
              <a:rPr lang="en-US" sz="2400" dirty="0">
                <a:effectLst/>
              </a:rPr>
              <a:t>Patients with </a:t>
            </a:r>
            <a:r>
              <a:rPr lang="en-US" sz="2400" dirty="0">
                <a:solidFill>
                  <a:srgbClr val="92D050"/>
                </a:solidFill>
                <a:effectLst/>
              </a:rPr>
              <a:t>mild or moderate PS</a:t>
            </a:r>
            <a:r>
              <a:rPr lang="en-US" sz="2400" dirty="0">
                <a:effectLst/>
              </a:rPr>
              <a:t> are regarded as </a:t>
            </a:r>
            <a:r>
              <a:rPr lang="en-US" sz="2400" dirty="0">
                <a:solidFill>
                  <a:srgbClr val="92D050"/>
                </a:solidFill>
                <a:effectLst/>
              </a:rPr>
              <a:t>low risk</a:t>
            </a:r>
            <a:r>
              <a:rPr lang="en-US" sz="2400" dirty="0">
                <a:effectLst/>
              </a:rPr>
              <a:t>. </a:t>
            </a:r>
          </a:p>
          <a:p>
            <a:endParaRPr lang="en-US" sz="2400" dirty="0">
              <a:effectLst/>
            </a:endParaRPr>
          </a:p>
          <a:p>
            <a:r>
              <a:rPr lang="en-US" sz="2400" dirty="0">
                <a:effectLst/>
              </a:rPr>
              <a:t>Balloon </a:t>
            </a:r>
            <a:r>
              <a:rPr lang="en-US" sz="2400" dirty="0" err="1">
                <a:effectLst/>
              </a:rPr>
              <a:t>valvuloplasty</a:t>
            </a:r>
            <a:r>
              <a:rPr lang="en-US" sz="2400" dirty="0">
                <a:effectLst/>
              </a:rPr>
              <a:t> is only </a:t>
            </a:r>
            <a:r>
              <a:rPr lang="en-US" sz="2400" dirty="0">
                <a:solidFill>
                  <a:srgbClr val="92D050"/>
                </a:solidFill>
                <a:effectLst/>
              </a:rPr>
              <a:t>rarely indicated during</a:t>
            </a:r>
            <a:r>
              <a:rPr lang="en-US" sz="2400" dirty="0">
                <a:effectLst/>
              </a:rPr>
              <a:t> pregnancy </a:t>
            </a:r>
          </a:p>
          <a:p>
            <a:pPr lvl="1"/>
            <a:r>
              <a:rPr lang="en-US" sz="2000" dirty="0">
                <a:effectLst/>
              </a:rPr>
              <a:t>unresponsive to medical therapy and bed rest. </a:t>
            </a:r>
          </a:p>
          <a:p>
            <a:r>
              <a:rPr lang="en-US" sz="2400" dirty="0">
                <a:solidFill>
                  <a:srgbClr val="92D050"/>
                </a:solidFill>
                <a:effectLst/>
              </a:rPr>
              <a:t>Vaginal</a:t>
            </a:r>
            <a:r>
              <a:rPr lang="en-US" sz="2400" dirty="0">
                <a:effectLst/>
              </a:rPr>
              <a:t> </a:t>
            </a:r>
            <a:r>
              <a:rPr lang="en-US" sz="2400" dirty="0">
                <a:solidFill>
                  <a:srgbClr val="92D050"/>
                </a:solidFill>
                <a:effectLst/>
              </a:rPr>
              <a:t>delivery</a:t>
            </a:r>
            <a:r>
              <a:rPr lang="en-US" sz="2400" dirty="0">
                <a:effectLst/>
              </a:rPr>
              <a:t> &gt; Caesarian is preferred delivery method.</a:t>
            </a:r>
            <a:endParaRPr lang="en-US" sz="2400" dirty="0"/>
          </a:p>
        </p:txBody>
      </p:sp>
    </p:spTree>
    <p:extLst>
      <p:ext uri="{BB962C8B-B14F-4D97-AF65-F5344CB8AC3E}">
        <p14:creationId xmlns:p14="http://schemas.microsoft.com/office/powerpoint/2010/main" val="27017290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Pulmonic Valve Endocarditis</a:t>
            </a:r>
          </a:p>
        </p:txBody>
      </p:sp>
      <p:pic>
        <p:nvPicPr>
          <p:cNvPr id="4" name="PV_Veg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25255" b="17502"/>
          <a:stretch/>
        </p:blipFill>
        <p:spPr>
          <a:xfrm>
            <a:off x="-13123" y="1676400"/>
            <a:ext cx="9168656" cy="3657601"/>
          </a:xfrm>
        </p:spPr>
      </p:pic>
    </p:spTree>
    <p:extLst>
      <p:ext uri="{BB962C8B-B14F-4D97-AF65-F5344CB8AC3E}">
        <p14:creationId xmlns:p14="http://schemas.microsoft.com/office/powerpoint/2010/main" val="14484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RVOT / PV view:  Any Issue Seen?</a:t>
            </a:r>
          </a:p>
        </p:txBody>
      </p:sp>
      <p:pic>
        <p:nvPicPr>
          <p:cNvPr id="3" name="UTVO_PV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0842" r="21657"/>
          <a:stretch/>
        </p:blipFill>
        <p:spPr>
          <a:xfrm>
            <a:off x="152400" y="1219199"/>
            <a:ext cx="3886200" cy="5557070"/>
          </a:xfrm>
          <a:prstGeom prst="rect">
            <a:avLst/>
          </a:prstGeom>
        </p:spPr>
      </p:pic>
      <p:pic>
        <p:nvPicPr>
          <p:cNvPr id="4" name="UTVO_PV4.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0000" r="18679"/>
          <a:stretch/>
        </p:blipFill>
        <p:spPr>
          <a:xfrm>
            <a:off x="4648200" y="1143000"/>
            <a:ext cx="4251960" cy="5627594"/>
          </a:xfrm>
          <a:prstGeom prst="rect">
            <a:avLst/>
          </a:prstGeom>
        </p:spPr>
      </p:pic>
    </p:spTree>
    <p:extLst>
      <p:ext uri="{BB962C8B-B14F-4D97-AF65-F5344CB8AC3E}">
        <p14:creationId xmlns:p14="http://schemas.microsoft.com/office/powerpoint/2010/main" val="19280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 fill="hold"/>
                                        <p:tgtEl>
                                          <p:spTgt spid="3"/>
                                        </p:tgtEl>
                                      </p:cBhvr>
                                    </p:cmd>
                                  </p:childTnLst>
                                </p:cTn>
                              </p:par>
                            </p:childTnLst>
                          </p:cTn>
                        </p:par>
                        <p:par>
                          <p:cTn id="7" fill="hold">
                            <p:stCondLst>
                              <p:cond delay="2041"/>
                            </p:stCondLst>
                            <p:childTnLst>
                              <p:par>
                                <p:cTn id="8" presetID="1" presetClass="mediacall" presetSubtype="0" fill="hold" nodeType="afterEffect">
                                  <p:stCondLst>
                                    <p:cond delay="0"/>
                                  </p:stCondLst>
                                  <p:childTnLst>
                                    <p:cmd type="call" cmd="playFrom(0.0)">
                                      <p:cBhvr>
                                        <p:cTn id="9" dur="2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RVOT Color M-Mode</a:t>
            </a:r>
          </a:p>
        </p:txBody>
      </p:sp>
      <p:sp>
        <p:nvSpPr>
          <p:cNvPr id="6" name="Content Placeholder 5"/>
          <p:cNvSpPr>
            <a:spLocks noGrp="1"/>
          </p:cNvSpPr>
          <p:nvPr>
            <p:ph sz="half" idx="2"/>
          </p:nvPr>
        </p:nvSpPr>
        <p:spPr>
          <a:xfrm>
            <a:off x="5048250" y="1295400"/>
            <a:ext cx="4038600" cy="5181600"/>
          </a:xfrm>
        </p:spPr>
        <p:txBody>
          <a:bodyPr/>
          <a:lstStyle/>
          <a:p>
            <a:r>
              <a:rPr lang="en-US" sz="3200" dirty="0"/>
              <a:t>Both blue and orange signals are laminar.</a:t>
            </a:r>
          </a:p>
          <a:p>
            <a:r>
              <a:rPr lang="en-US" sz="3200" dirty="0"/>
              <a:t>Indicates to and fro movement of blood</a:t>
            </a:r>
          </a:p>
          <a:p>
            <a:r>
              <a:rPr lang="en-US" sz="3200" dirty="0"/>
              <a:t>Orange flow in diastole represents pulmonic regurgitation (wide open).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316" t="5134" r="37692"/>
          <a:stretch/>
        </p:blipFill>
        <p:spPr>
          <a:xfrm>
            <a:off x="152399" y="1219200"/>
            <a:ext cx="4914901" cy="5486400"/>
          </a:xfrm>
          <a:prstGeom prst="rect">
            <a:avLst/>
          </a:prstGeom>
        </p:spPr>
      </p:pic>
    </p:spTree>
    <p:extLst>
      <p:ext uri="{BB962C8B-B14F-4D97-AF65-F5344CB8AC3E}">
        <p14:creationId xmlns:p14="http://schemas.microsoft.com/office/powerpoint/2010/main" val="793261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TVO_RVI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314"/>
          <a:stretch/>
        </p:blipFill>
        <p:spPr>
          <a:xfrm>
            <a:off x="0" y="958825"/>
            <a:ext cx="9136380" cy="5876026"/>
          </a:xfrm>
          <a:prstGeom prst="rect">
            <a:avLst/>
          </a:prstGeom>
        </p:spPr>
      </p:pic>
      <p:sp>
        <p:nvSpPr>
          <p:cNvPr id="2" name="Title 1"/>
          <p:cNvSpPr>
            <a:spLocks noGrp="1"/>
          </p:cNvSpPr>
          <p:nvPr>
            <p:ph type="title"/>
          </p:nvPr>
        </p:nvSpPr>
        <p:spPr>
          <a:xfrm>
            <a:off x="453390" y="-1"/>
            <a:ext cx="8229600" cy="958825"/>
          </a:xfrm>
        </p:spPr>
        <p:txBody>
          <a:bodyPr/>
          <a:lstStyle/>
          <a:p>
            <a:r>
              <a:rPr lang="en-US" sz="3200" dirty="0"/>
              <a:t>Pro Tip:  Widen the P-SAX Color </a:t>
            </a:r>
            <a:br>
              <a:rPr lang="en-US" sz="3200" dirty="0"/>
            </a:br>
            <a:r>
              <a:rPr lang="en-US" sz="3200" dirty="0"/>
              <a:t>Sector for Severe PI or TS Visualization</a:t>
            </a:r>
          </a:p>
        </p:txBody>
      </p:sp>
    </p:spTree>
    <p:extLst>
      <p:ext uri="{BB962C8B-B14F-4D97-AF65-F5344CB8AC3E}">
        <p14:creationId xmlns:p14="http://schemas.microsoft.com/office/powerpoint/2010/main" val="9010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1</a:t>
            </a:r>
          </a:p>
        </p:txBody>
      </p:sp>
      <p:sp>
        <p:nvSpPr>
          <p:cNvPr id="3" name="Content Placeholder 2"/>
          <p:cNvSpPr>
            <a:spLocks noGrp="1"/>
          </p:cNvSpPr>
          <p:nvPr>
            <p:ph idx="1"/>
          </p:nvPr>
        </p:nvSpPr>
        <p:spPr>
          <a:xfrm>
            <a:off x="457200" y="1295400"/>
            <a:ext cx="8229600" cy="5257800"/>
          </a:xfrm>
        </p:spPr>
        <p:txBody>
          <a:bodyPr/>
          <a:lstStyle/>
          <a:p>
            <a:r>
              <a:rPr lang="en-US" dirty="0">
                <a:solidFill>
                  <a:srgbClr val="66FF33"/>
                </a:solidFill>
              </a:rPr>
              <a:t>Unlike the relationship of the mitral and aortic valve leaflets, it is uncommon to see direct extension of tricuspid valve endocarditis to the pulmonic valve due to the presence of what anatomic RV structure?</a:t>
            </a:r>
          </a:p>
          <a:p>
            <a:endParaRPr lang="en-US" dirty="0"/>
          </a:p>
          <a:p>
            <a:pPr lvl="1"/>
            <a:r>
              <a:rPr lang="en-US" dirty="0"/>
              <a:t>A.   Moderator band</a:t>
            </a:r>
          </a:p>
          <a:p>
            <a:pPr lvl="1"/>
            <a:r>
              <a:rPr lang="en-US" dirty="0"/>
              <a:t>B    </a:t>
            </a:r>
            <a:r>
              <a:rPr lang="en-US" dirty="0" err="1"/>
              <a:t>Ventriculo</a:t>
            </a:r>
            <a:r>
              <a:rPr lang="en-US" dirty="0"/>
              <a:t>-infundibular fold</a:t>
            </a:r>
          </a:p>
          <a:p>
            <a:pPr lvl="1"/>
            <a:r>
              <a:rPr lang="en-US" dirty="0"/>
              <a:t>C.   Crista terminalis</a:t>
            </a:r>
          </a:p>
          <a:p>
            <a:pPr lvl="1"/>
            <a:r>
              <a:rPr lang="en-US" dirty="0"/>
              <a:t>D.   </a:t>
            </a:r>
            <a:r>
              <a:rPr lang="en-US" dirty="0" err="1"/>
              <a:t>Septomarginal</a:t>
            </a:r>
            <a:r>
              <a:rPr lang="en-US" dirty="0"/>
              <a:t> band</a:t>
            </a:r>
          </a:p>
          <a:p>
            <a:pPr lvl="1"/>
            <a:endParaRPr lang="en-US" dirty="0"/>
          </a:p>
        </p:txBody>
      </p:sp>
      <p:sp>
        <p:nvSpPr>
          <p:cNvPr id="4" name="5-Point Star 3"/>
          <p:cNvSpPr/>
          <p:nvPr/>
        </p:nvSpPr>
        <p:spPr bwMode="auto">
          <a:xfrm>
            <a:off x="1219200" y="4953000"/>
            <a:ext cx="457200" cy="380999"/>
          </a:xfrm>
          <a:prstGeom prst="star5">
            <a:avLst/>
          </a:prstGeom>
          <a:solidFill>
            <a:srgbClr val="FFFFFF"/>
          </a:solid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128163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8,9,10:  TRUE or FALSE</a:t>
            </a:r>
          </a:p>
        </p:txBody>
      </p:sp>
      <p:sp>
        <p:nvSpPr>
          <p:cNvPr id="3" name="Content Placeholder 2"/>
          <p:cNvSpPr>
            <a:spLocks noGrp="1"/>
          </p:cNvSpPr>
          <p:nvPr>
            <p:ph idx="1"/>
          </p:nvPr>
        </p:nvSpPr>
        <p:spPr/>
        <p:txBody>
          <a:bodyPr/>
          <a:lstStyle/>
          <a:p>
            <a:r>
              <a:rPr lang="en-US" dirty="0"/>
              <a:t>Diastolic tricuspid VTI of 30cm </a:t>
            </a:r>
            <a:r>
              <a:rPr lang="en-US" dirty="0">
                <a:sym typeface="Wingdings" panose="05000000000000000000" pitchFamily="2" charset="2"/>
              </a:rPr>
              <a:t> Severe TS?</a:t>
            </a:r>
          </a:p>
          <a:p>
            <a:endParaRPr lang="en-US" dirty="0">
              <a:sym typeface="Wingdings" panose="05000000000000000000" pitchFamily="2" charset="2"/>
            </a:endParaRPr>
          </a:p>
          <a:p>
            <a:r>
              <a:rPr lang="en-US" dirty="0">
                <a:sym typeface="Wingdings" panose="05000000000000000000" pitchFamily="2" charset="2"/>
              </a:rPr>
              <a:t>Tricuspid </a:t>
            </a:r>
            <a:r>
              <a:rPr lang="en-US" dirty="0"/>
              <a:t>pressure half time &lt; 190 </a:t>
            </a:r>
            <a:r>
              <a:rPr lang="en-US" dirty="0" err="1"/>
              <a:t>msec</a:t>
            </a:r>
            <a:r>
              <a:rPr lang="en-US" dirty="0"/>
              <a:t> </a:t>
            </a:r>
            <a:r>
              <a:rPr lang="en-US" dirty="0">
                <a:sym typeface="Wingdings" panose="05000000000000000000" pitchFamily="2" charset="2"/>
              </a:rPr>
              <a:t></a:t>
            </a:r>
            <a:r>
              <a:rPr lang="en-US" dirty="0"/>
              <a:t> Severe TS?</a:t>
            </a:r>
          </a:p>
          <a:p>
            <a:endParaRPr lang="en-US" dirty="0"/>
          </a:p>
          <a:p>
            <a:r>
              <a:rPr lang="en-US" dirty="0"/>
              <a:t>Tricuspid </a:t>
            </a:r>
            <a:r>
              <a:rPr lang="en-US" dirty="0" err="1"/>
              <a:t>regurgitant</a:t>
            </a:r>
            <a:r>
              <a:rPr lang="en-US" dirty="0"/>
              <a:t> volume of 50 cc/beat </a:t>
            </a:r>
            <a:r>
              <a:rPr lang="en-US" dirty="0">
                <a:sym typeface="Wingdings" panose="05000000000000000000" pitchFamily="2" charset="2"/>
              </a:rPr>
              <a:t></a:t>
            </a:r>
            <a:r>
              <a:rPr lang="en-US" dirty="0"/>
              <a:t> severe TR?</a:t>
            </a:r>
          </a:p>
        </p:txBody>
      </p:sp>
    </p:spTree>
    <p:extLst>
      <p:ext uri="{BB962C8B-B14F-4D97-AF65-F5344CB8AC3E}">
        <p14:creationId xmlns:p14="http://schemas.microsoft.com/office/powerpoint/2010/main" val="30057750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8"/>
            <a:ext cx="8229600" cy="1143000"/>
          </a:xfrm>
        </p:spPr>
        <p:txBody>
          <a:bodyPr/>
          <a:lstStyle/>
          <a:p>
            <a:r>
              <a:rPr lang="en-US" dirty="0"/>
              <a:t>Question 2</a:t>
            </a:r>
          </a:p>
        </p:txBody>
      </p:sp>
      <p:sp>
        <p:nvSpPr>
          <p:cNvPr id="3" name="Content Placeholder 2"/>
          <p:cNvSpPr>
            <a:spLocks noGrp="1"/>
          </p:cNvSpPr>
          <p:nvPr>
            <p:ph sz="half" idx="1"/>
          </p:nvPr>
        </p:nvSpPr>
        <p:spPr>
          <a:xfrm>
            <a:off x="0" y="2667001"/>
            <a:ext cx="3429000" cy="4038600"/>
          </a:xfrm>
        </p:spPr>
        <p:txBody>
          <a:bodyPr/>
          <a:lstStyle/>
          <a:p>
            <a:r>
              <a:rPr lang="en-US" sz="2400" dirty="0"/>
              <a:t>A.  Set the sweep speed to 100 mm/s.</a:t>
            </a:r>
          </a:p>
          <a:p>
            <a:r>
              <a:rPr lang="en-US" sz="2400" dirty="0"/>
              <a:t>B.  Increase the 2D gain</a:t>
            </a:r>
          </a:p>
          <a:p>
            <a:r>
              <a:rPr lang="en-US" sz="2400" dirty="0"/>
              <a:t>C.  Increase the dynamic range.</a:t>
            </a:r>
          </a:p>
          <a:p>
            <a:r>
              <a:rPr lang="en-US" sz="2400" dirty="0"/>
              <a:t>D.  Administer saline bubbles.</a:t>
            </a:r>
          </a:p>
          <a:p>
            <a:r>
              <a:rPr lang="en-US" sz="2400" dirty="0"/>
              <a:t>E.  Decrease displayed Doppler velocity scale. </a:t>
            </a:r>
          </a:p>
        </p:txBody>
      </p:sp>
      <p:pic>
        <p:nvPicPr>
          <p:cNvPr id="10" name="Content Placeholder 9"/>
          <p:cNvPicPr>
            <a:picLocks noGrp="1" noChangeAspect="1"/>
          </p:cNvPicPr>
          <p:nvPr>
            <p:ph sz="half" idx="2"/>
          </p:nvPr>
        </p:nvPicPr>
        <p:blipFill>
          <a:blip r:embed="rId2"/>
          <a:stretch>
            <a:fillRect/>
          </a:stretch>
        </p:blipFill>
        <p:spPr>
          <a:xfrm>
            <a:off x="3505274" y="2810778"/>
            <a:ext cx="5557695" cy="3513821"/>
          </a:xfrm>
          <a:prstGeom prst="rect">
            <a:avLst/>
          </a:prstGeom>
        </p:spPr>
      </p:pic>
      <p:sp>
        <p:nvSpPr>
          <p:cNvPr id="7" name="TextBox 6"/>
          <p:cNvSpPr txBox="1"/>
          <p:nvPr/>
        </p:nvSpPr>
        <p:spPr>
          <a:xfrm>
            <a:off x="381000" y="1151681"/>
            <a:ext cx="8050537" cy="1384995"/>
          </a:xfrm>
          <a:prstGeom prst="rect">
            <a:avLst/>
          </a:prstGeom>
          <a:noFill/>
        </p:spPr>
        <p:txBody>
          <a:bodyPr wrap="none" rtlCol="0">
            <a:spAutoFit/>
          </a:bodyPr>
          <a:lstStyle/>
          <a:p>
            <a:r>
              <a:rPr lang="en-US" sz="2800" dirty="0">
                <a:solidFill>
                  <a:srgbClr val="66FF33"/>
                </a:solidFill>
                <a:latin typeface="+mj-lt"/>
              </a:rPr>
              <a:t>Which of the following is LEAST effective in improving </a:t>
            </a:r>
          </a:p>
          <a:p>
            <a:r>
              <a:rPr lang="en-US" sz="2800" dirty="0">
                <a:solidFill>
                  <a:srgbClr val="66FF33"/>
                </a:solidFill>
                <a:latin typeface="+mj-lt"/>
              </a:rPr>
              <a:t>RVSP assessment accuracy from the following TR jet </a:t>
            </a:r>
          </a:p>
          <a:p>
            <a:r>
              <a:rPr lang="en-US" sz="2800" dirty="0">
                <a:solidFill>
                  <a:srgbClr val="66FF33"/>
                </a:solidFill>
                <a:latin typeface="+mj-lt"/>
              </a:rPr>
              <a:t>spectral Doppler envelope?</a:t>
            </a:r>
            <a:endParaRPr lang="en-US" dirty="0">
              <a:latin typeface="+mj-lt"/>
            </a:endParaRPr>
          </a:p>
        </p:txBody>
      </p:sp>
      <p:sp>
        <p:nvSpPr>
          <p:cNvPr id="6" name="5-Point Star 5"/>
          <p:cNvSpPr/>
          <p:nvPr/>
        </p:nvSpPr>
        <p:spPr bwMode="auto">
          <a:xfrm>
            <a:off x="228600" y="3470849"/>
            <a:ext cx="457200" cy="380999"/>
          </a:xfrm>
          <a:prstGeom prst="star5">
            <a:avLst/>
          </a:prstGeom>
          <a:solidFill>
            <a:srgbClr val="FFFFFF"/>
          </a:solid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35178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8"/>
            <a:ext cx="8229600" cy="1143000"/>
          </a:xfrm>
        </p:spPr>
        <p:txBody>
          <a:bodyPr/>
          <a:lstStyle/>
          <a:p>
            <a:r>
              <a:rPr lang="en-US" dirty="0"/>
              <a:t>Question 2</a:t>
            </a:r>
          </a:p>
        </p:txBody>
      </p:sp>
      <p:sp>
        <p:nvSpPr>
          <p:cNvPr id="3" name="Content Placeholder 2"/>
          <p:cNvSpPr>
            <a:spLocks noGrp="1"/>
          </p:cNvSpPr>
          <p:nvPr>
            <p:ph sz="half" idx="1"/>
          </p:nvPr>
        </p:nvSpPr>
        <p:spPr>
          <a:xfrm>
            <a:off x="35689" y="2514600"/>
            <a:ext cx="3429000" cy="4343400"/>
          </a:xfrm>
        </p:spPr>
        <p:txBody>
          <a:bodyPr/>
          <a:lstStyle/>
          <a:p>
            <a:r>
              <a:rPr lang="en-US" sz="2400" dirty="0"/>
              <a:t>A.  Set the sweep speed to 100 mm/s.</a:t>
            </a:r>
          </a:p>
          <a:p>
            <a:r>
              <a:rPr lang="en-US" sz="2400" dirty="0"/>
              <a:t>B.  </a:t>
            </a:r>
            <a:r>
              <a:rPr lang="en-US" sz="2400" dirty="0">
                <a:solidFill>
                  <a:srgbClr val="FF0000"/>
                </a:solidFill>
              </a:rPr>
              <a:t>Increase the 2D gain</a:t>
            </a:r>
          </a:p>
          <a:p>
            <a:r>
              <a:rPr lang="en-US" sz="2400" dirty="0"/>
              <a:t>C.  Increase the dynamic range.</a:t>
            </a:r>
          </a:p>
          <a:p>
            <a:r>
              <a:rPr lang="en-US" sz="2400" dirty="0"/>
              <a:t>D.  Administer saline bubbles.</a:t>
            </a:r>
          </a:p>
          <a:p>
            <a:r>
              <a:rPr lang="en-US" sz="2400" dirty="0"/>
              <a:t>E.  Decrease displayed Doppler velocity scale.</a:t>
            </a:r>
          </a:p>
          <a:p>
            <a:pPr lvl="1"/>
            <a:r>
              <a:rPr lang="en-US" sz="2000" dirty="0">
                <a:solidFill>
                  <a:srgbClr val="00B0F0"/>
                </a:solidFill>
              </a:rPr>
              <a:t>Better to lower scale limit  from 6 to 4 m/s</a:t>
            </a:r>
          </a:p>
        </p:txBody>
      </p:sp>
      <p:pic>
        <p:nvPicPr>
          <p:cNvPr id="10" name="Content Placeholder 9"/>
          <p:cNvPicPr>
            <a:picLocks noGrp="1" noChangeAspect="1"/>
          </p:cNvPicPr>
          <p:nvPr>
            <p:ph sz="half" idx="2"/>
          </p:nvPr>
        </p:nvPicPr>
        <p:blipFill>
          <a:blip r:embed="rId2"/>
          <a:stretch>
            <a:fillRect/>
          </a:stretch>
        </p:blipFill>
        <p:spPr>
          <a:xfrm>
            <a:off x="3505274" y="2810778"/>
            <a:ext cx="5557695" cy="3513821"/>
          </a:xfrm>
          <a:prstGeom prst="rect">
            <a:avLst/>
          </a:prstGeom>
        </p:spPr>
      </p:pic>
      <p:sp>
        <p:nvSpPr>
          <p:cNvPr id="7" name="TextBox 6"/>
          <p:cNvSpPr txBox="1"/>
          <p:nvPr/>
        </p:nvSpPr>
        <p:spPr>
          <a:xfrm>
            <a:off x="381000" y="1151681"/>
            <a:ext cx="8050537" cy="1384995"/>
          </a:xfrm>
          <a:prstGeom prst="rect">
            <a:avLst/>
          </a:prstGeom>
          <a:noFill/>
        </p:spPr>
        <p:txBody>
          <a:bodyPr wrap="none" rtlCol="0">
            <a:spAutoFit/>
          </a:bodyPr>
          <a:lstStyle/>
          <a:p>
            <a:r>
              <a:rPr lang="en-US" sz="2800" dirty="0">
                <a:solidFill>
                  <a:srgbClr val="66FF33"/>
                </a:solidFill>
                <a:latin typeface="+mj-lt"/>
              </a:rPr>
              <a:t>Which of the following is LEAST effective in improving </a:t>
            </a:r>
          </a:p>
          <a:p>
            <a:r>
              <a:rPr lang="en-US" sz="2800" dirty="0">
                <a:solidFill>
                  <a:srgbClr val="66FF33"/>
                </a:solidFill>
                <a:latin typeface="+mj-lt"/>
              </a:rPr>
              <a:t>RVSP assessment accuracy from the following TR jet </a:t>
            </a:r>
          </a:p>
          <a:p>
            <a:r>
              <a:rPr lang="en-US" sz="2800" dirty="0">
                <a:solidFill>
                  <a:srgbClr val="66FF33"/>
                </a:solidFill>
                <a:latin typeface="+mj-lt"/>
              </a:rPr>
              <a:t>spectral Doppler envelope?</a:t>
            </a:r>
            <a:endParaRPr lang="en-US" dirty="0">
              <a:latin typeface="+mj-lt"/>
            </a:endParaRPr>
          </a:p>
        </p:txBody>
      </p:sp>
      <p:cxnSp>
        <p:nvCxnSpPr>
          <p:cNvPr id="5" name="Straight Arrow Connector 4"/>
          <p:cNvCxnSpPr/>
          <p:nvPr/>
        </p:nvCxnSpPr>
        <p:spPr bwMode="auto">
          <a:xfrm flipV="1">
            <a:off x="3505274" y="3581400"/>
            <a:ext cx="1371526" cy="762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6" name="Oval 5"/>
          <p:cNvSpPr/>
          <p:nvPr/>
        </p:nvSpPr>
        <p:spPr bwMode="auto">
          <a:xfrm>
            <a:off x="7924800" y="6096000"/>
            <a:ext cx="506737" cy="381000"/>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cxnSp>
        <p:nvCxnSpPr>
          <p:cNvPr id="9" name="Straight Connector 8"/>
          <p:cNvCxnSpPr/>
          <p:nvPr/>
        </p:nvCxnSpPr>
        <p:spPr bwMode="auto">
          <a:xfrm flipH="1">
            <a:off x="3352800" y="5562600"/>
            <a:ext cx="5078737"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sp>
        <p:nvSpPr>
          <p:cNvPr id="15" name="Curved Right Arrow 14"/>
          <p:cNvSpPr/>
          <p:nvPr/>
        </p:nvSpPr>
        <p:spPr bwMode="auto">
          <a:xfrm rot="10800000">
            <a:off x="8686799" y="5486400"/>
            <a:ext cx="354264" cy="609600"/>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4693790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3</a:t>
            </a:r>
          </a:p>
        </p:txBody>
      </p:sp>
      <p:sp>
        <p:nvSpPr>
          <p:cNvPr id="3" name="Content Placeholder 2"/>
          <p:cNvSpPr>
            <a:spLocks noGrp="1"/>
          </p:cNvSpPr>
          <p:nvPr>
            <p:ph idx="1"/>
          </p:nvPr>
        </p:nvSpPr>
        <p:spPr>
          <a:xfrm>
            <a:off x="228600" y="1600200"/>
            <a:ext cx="8686800" cy="4525963"/>
          </a:xfrm>
        </p:spPr>
        <p:txBody>
          <a:bodyPr/>
          <a:lstStyle/>
          <a:p>
            <a:r>
              <a:rPr lang="en-US" dirty="0">
                <a:solidFill>
                  <a:srgbClr val="66FF33"/>
                </a:solidFill>
              </a:rPr>
              <a:t>Which of the following is correct regarding typical findings associated with </a:t>
            </a:r>
            <a:r>
              <a:rPr lang="en-US" dirty="0" err="1">
                <a:solidFill>
                  <a:srgbClr val="66FF33"/>
                </a:solidFill>
              </a:rPr>
              <a:t>Ebstein</a:t>
            </a:r>
            <a:r>
              <a:rPr lang="en-US" dirty="0">
                <a:solidFill>
                  <a:srgbClr val="66FF33"/>
                </a:solidFill>
              </a:rPr>
              <a:t> anomaly?</a:t>
            </a:r>
          </a:p>
          <a:p>
            <a:pPr lvl="1"/>
            <a:endParaRPr lang="en-US" dirty="0"/>
          </a:p>
          <a:p>
            <a:pPr lvl="1"/>
            <a:r>
              <a:rPr lang="en-US" dirty="0"/>
              <a:t>A.  Septal and anterior leaflet fusion resulting in TR.</a:t>
            </a:r>
          </a:p>
          <a:p>
            <a:pPr lvl="1"/>
            <a:r>
              <a:rPr lang="en-US" dirty="0"/>
              <a:t>B.  RV-laminated, sail-like anterior TV leaflet.</a:t>
            </a:r>
          </a:p>
          <a:p>
            <a:pPr lvl="1"/>
            <a:r>
              <a:rPr lang="en-US" dirty="0"/>
              <a:t>C.  Decreased size of anatomic TV annulus. </a:t>
            </a:r>
          </a:p>
          <a:p>
            <a:pPr lvl="1"/>
            <a:r>
              <a:rPr lang="en-US" dirty="0"/>
              <a:t>D.  Apical rotation of functional TV annulus</a:t>
            </a:r>
          </a:p>
          <a:p>
            <a:pPr lvl="1"/>
            <a:r>
              <a:rPr lang="en-US" dirty="0"/>
              <a:t>E.  Increased right ventricular volume.</a:t>
            </a:r>
          </a:p>
        </p:txBody>
      </p:sp>
      <p:sp>
        <p:nvSpPr>
          <p:cNvPr id="5" name="5-Point Star 4"/>
          <p:cNvSpPr/>
          <p:nvPr/>
        </p:nvSpPr>
        <p:spPr bwMode="auto">
          <a:xfrm>
            <a:off x="990600" y="4724400"/>
            <a:ext cx="457200" cy="380999"/>
          </a:xfrm>
          <a:prstGeom prst="star5">
            <a:avLst/>
          </a:prstGeom>
          <a:solidFill>
            <a:srgbClr val="FFFFFF"/>
          </a:solid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9389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4</a:t>
            </a:r>
          </a:p>
        </p:txBody>
      </p:sp>
      <p:sp>
        <p:nvSpPr>
          <p:cNvPr id="3" name="Content Placeholder 2"/>
          <p:cNvSpPr>
            <a:spLocks noGrp="1"/>
          </p:cNvSpPr>
          <p:nvPr>
            <p:ph idx="1"/>
          </p:nvPr>
        </p:nvSpPr>
        <p:spPr>
          <a:xfrm>
            <a:off x="457200" y="1143000"/>
            <a:ext cx="8229600" cy="5181600"/>
          </a:xfrm>
        </p:spPr>
        <p:txBody>
          <a:bodyPr/>
          <a:lstStyle/>
          <a:p>
            <a:r>
              <a:rPr lang="en-US" dirty="0">
                <a:solidFill>
                  <a:srgbClr val="66FF33"/>
                </a:solidFill>
              </a:rPr>
              <a:t>A patient diagnosed recently with a small anterior leaflet TV vegetation presents for repeat TTE.  Which of the following views is </a:t>
            </a:r>
            <a:r>
              <a:rPr lang="en-US" u="sng" dirty="0">
                <a:solidFill>
                  <a:srgbClr val="66FF33"/>
                </a:solidFill>
              </a:rPr>
              <a:t>most likely</a:t>
            </a:r>
            <a:r>
              <a:rPr lang="en-US" dirty="0">
                <a:solidFill>
                  <a:srgbClr val="66FF33"/>
                </a:solidFill>
              </a:rPr>
              <a:t> to show the anterior TV leaflet?</a:t>
            </a:r>
          </a:p>
          <a:p>
            <a:pPr lvl="1"/>
            <a:endParaRPr lang="en-US" dirty="0"/>
          </a:p>
          <a:p>
            <a:pPr lvl="1"/>
            <a:r>
              <a:rPr lang="en-US" dirty="0"/>
              <a:t>A.  Parasternal RV inflow </a:t>
            </a:r>
          </a:p>
          <a:p>
            <a:pPr lvl="1"/>
            <a:r>
              <a:rPr lang="en-US" dirty="0"/>
              <a:t>B.  Parasternal short axis.</a:t>
            </a:r>
          </a:p>
          <a:p>
            <a:pPr lvl="1"/>
            <a:r>
              <a:rPr lang="en-US" dirty="0"/>
              <a:t>C.  Apical RV focused.</a:t>
            </a:r>
          </a:p>
          <a:p>
            <a:pPr lvl="1"/>
            <a:r>
              <a:rPr lang="en-US" dirty="0"/>
              <a:t>D.  Apical 3 chamber.</a:t>
            </a:r>
          </a:p>
          <a:p>
            <a:pPr lvl="1"/>
            <a:r>
              <a:rPr lang="en-US" dirty="0"/>
              <a:t>E.  Apical 4 chamber.</a:t>
            </a:r>
          </a:p>
        </p:txBody>
      </p:sp>
      <p:sp>
        <p:nvSpPr>
          <p:cNvPr id="4" name="5-Point Star 3"/>
          <p:cNvSpPr/>
          <p:nvPr/>
        </p:nvSpPr>
        <p:spPr bwMode="auto">
          <a:xfrm>
            <a:off x="1219200" y="3733800"/>
            <a:ext cx="457200" cy="380999"/>
          </a:xfrm>
          <a:prstGeom prst="star5">
            <a:avLst/>
          </a:prstGeom>
          <a:solidFill>
            <a:srgbClr val="FFFFFF"/>
          </a:solid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39663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5</a:t>
            </a:r>
          </a:p>
        </p:txBody>
      </p:sp>
      <p:sp>
        <p:nvSpPr>
          <p:cNvPr id="5" name="Content Placeholder 4"/>
          <p:cNvSpPr>
            <a:spLocks noGrp="1"/>
          </p:cNvSpPr>
          <p:nvPr>
            <p:ph idx="1"/>
          </p:nvPr>
        </p:nvSpPr>
        <p:spPr>
          <a:xfrm>
            <a:off x="457200" y="914400"/>
            <a:ext cx="8229600" cy="1066800"/>
          </a:xfrm>
        </p:spPr>
        <p:txBody>
          <a:bodyPr/>
          <a:lstStyle/>
          <a:p>
            <a:r>
              <a:rPr lang="en-US" dirty="0">
                <a:solidFill>
                  <a:srgbClr val="66FF33"/>
                </a:solidFill>
              </a:rPr>
              <a:t>What is the cause of the blue Doppler signal in the </a:t>
            </a:r>
            <a:r>
              <a:rPr lang="en-US" dirty="0" err="1">
                <a:solidFill>
                  <a:srgbClr val="66FF33"/>
                </a:solidFill>
              </a:rPr>
              <a:t>subpulmonic</a:t>
            </a:r>
            <a:r>
              <a:rPr lang="en-US" dirty="0">
                <a:solidFill>
                  <a:srgbClr val="66FF33"/>
                </a:solidFill>
              </a:rPr>
              <a:t>/RVOT region on this TTE?</a:t>
            </a:r>
          </a:p>
        </p:txBody>
      </p:sp>
      <p:pic>
        <p:nvPicPr>
          <p:cNvPr id="4" name="T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7923" y="2057400"/>
            <a:ext cx="6843183" cy="4648200"/>
          </a:xfrm>
          <a:prstGeom prst="rect">
            <a:avLst/>
          </a:prstGeom>
        </p:spPr>
      </p:pic>
      <p:sp>
        <p:nvSpPr>
          <p:cNvPr id="6" name="Content Placeholder 4"/>
          <p:cNvSpPr txBox="1">
            <a:spLocks/>
          </p:cNvSpPr>
          <p:nvPr/>
        </p:nvSpPr>
        <p:spPr bwMode="auto">
          <a:xfrm>
            <a:off x="0" y="2057400"/>
            <a:ext cx="23622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n-US" sz="2000" kern="0" dirty="0"/>
              <a:t>A.  PR with inverted Nyquist.</a:t>
            </a:r>
          </a:p>
          <a:p>
            <a:r>
              <a:rPr lang="en-US" sz="2000" kern="0" dirty="0"/>
              <a:t>B.  PR with too low Nyquist limit and aliasing. </a:t>
            </a:r>
          </a:p>
          <a:p>
            <a:r>
              <a:rPr lang="en-US" sz="2000" kern="0" dirty="0"/>
              <a:t>C.   VSD associated with Trisomy 21.</a:t>
            </a:r>
          </a:p>
          <a:p>
            <a:r>
              <a:rPr lang="en-US" sz="2000" kern="0" dirty="0"/>
              <a:t>D.  VSD associated with </a:t>
            </a:r>
            <a:r>
              <a:rPr lang="en-US" sz="2000" kern="0" dirty="0" err="1"/>
              <a:t>Fallot’s</a:t>
            </a:r>
            <a:r>
              <a:rPr lang="en-US" sz="2000" kern="0" dirty="0"/>
              <a:t> Tetralogy.</a:t>
            </a:r>
          </a:p>
          <a:p>
            <a:r>
              <a:rPr lang="en-US" sz="2000" kern="0" dirty="0"/>
              <a:t>E</a:t>
            </a:r>
            <a:r>
              <a:rPr lang="en-US" sz="2000" kern="0" dirty="0">
                <a:solidFill>
                  <a:srgbClr val="FFC000"/>
                </a:solidFill>
              </a:rPr>
              <a:t>.  </a:t>
            </a:r>
            <a:r>
              <a:rPr lang="en-US" sz="2000" kern="0" dirty="0"/>
              <a:t>Something else/Don’t know</a:t>
            </a:r>
          </a:p>
        </p:txBody>
      </p:sp>
      <p:sp>
        <p:nvSpPr>
          <p:cNvPr id="7" name="5-Point Star 6"/>
          <p:cNvSpPr/>
          <p:nvPr/>
        </p:nvSpPr>
        <p:spPr bwMode="auto">
          <a:xfrm>
            <a:off x="228600" y="5638800"/>
            <a:ext cx="457200" cy="380999"/>
          </a:xfrm>
          <a:prstGeom prst="star5">
            <a:avLst/>
          </a:prstGeom>
          <a:solidFill>
            <a:srgbClr val="FFFFFF"/>
          </a:solid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8" name="Down Arrow 7"/>
          <p:cNvSpPr/>
          <p:nvPr/>
        </p:nvSpPr>
        <p:spPr bwMode="auto">
          <a:xfrm rot="5400000">
            <a:off x="4728754" y="2444878"/>
            <a:ext cx="407189" cy="609600"/>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10164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49" fill="hold"/>
                                        <p:tgtEl>
                                          <p:spTgt spid="4"/>
                                        </p:tgtEl>
                                      </p:cBhvr>
                                    </p:cmd>
                                  </p:childTnLst>
                                </p:cTn>
                              </p:par>
                            </p:childTnLst>
                          </p:cTn>
                        </p:par>
                      </p:childTnLst>
                    </p:cTn>
                  </p:par>
                </p:childTnLst>
              </p:cTn>
              <p:nextCondLst>
                <p:cond evt="onClick" delay="0">
                  <p:tgtEl>
                    <p:spTgt spid="4"/>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5</a:t>
            </a:r>
          </a:p>
        </p:txBody>
      </p:sp>
      <p:pic>
        <p:nvPicPr>
          <p:cNvPr id="4" name="TS-PSax">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5051"/>
          <a:stretch/>
        </p:blipFill>
        <p:spPr>
          <a:xfrm>
            <a:off x="-1" y="914400"/>
            <a:ext cx="9167883" cy="5913143"/>
          </a:xfrm>
        </p:spPr>
      </p:pic>
    </p:spTree>
    <p:extLst>
      <p:ext uri="{BB962C8B-B14F-4D97-AF65-F5344CB8AC3E}">
        <p14:creationId xmlns:p14="http://schemas.microsoft.com/office/powerpoint/2010/main" val="282370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6</a:t>
            </a:r>
          </a:p>
        </p:txBody>
      </p:sp>
      <p:sp>
        <p:nvSpPr>
          <p:cNvPr id="5" name="Content Placeholder 4"/>
          <p:cNvSpPr>
            <a:spLocks noGrp="1"/>
          </p:cNvSpPr>
          <p:nvPr>
            <p:ph idx="1"/>
          </p:nvPr>
        </p:nvSpPr>
        <p:spPr>
          <a:xfrm>
            <a:off x="5081769" y="3124200"/>
            <a:ext cx="3986031" cy="3419475"/>
          </a:xfrm>
        </p:spPr>
        <p:txBody>
          <a:bodyPr/>
          <a:lstStyle/>
          <a:p>
            <a:r>
              <a:rPr lang="en-US" sz="2400" dirty="0"/>
              <a:t>A.  Continue pregnancy, PS is no biggie</a:t>
            </a:r>
          </a:p>
          <a:p>
            <a:r>
              <a:rPr lang="en-US" sz="2400" dirty="0"/>
              <a:t>B.  PS gradient warrants balloon </a:t>
            </a:r>
            <a:r>
              <a:rPr lang="en-US" sz="2400" dirty="0" err="1"/>
              <a:t>valvuloplasty</a:t>
            </a:r>
            <a:r>
              <a:rPr lang="en-US" sz="2400" dirty="0"/>
              <a:t>.</a:t>
            </a:r>
          </a:p>
          <a:p>
            <a:r>
              <a:rPr lang="en-US" sz="2400" dirty="0"/>
              <a:t>C.  PS gradient warrants pregnancy termination.</a:t>
            </a:r>
          </a:p>
          <a:p>
            <a:r>
              <a:rPr lang="en-US" sz="2400" dirty="0"/>
              <a:t>D.  What PS ??  You mean </a:t>
            </a:r>
            <a:r>
              <a:rPr lang="en-US" sz="2400" dirty="0" err="1"/>
              <a:t>supracristal</a:t>
            </a:r>
            <a:r>
              <a:rPr lang="en-US" sz="2400" dirty="0"/>
              <a:t> VSD.</a:t>
            </a:r>
          </a:p>
        </p:txBody>
      </p:sp>
      <p:pic>
        <p:nvPicPr>
          <p:cNvPr id="7" name="Picture 2" descr="Fig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69" y="3200399"/>
            <a:ext cx="4762500" cy="3267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940475"/>
            <a:ext cx="7924800" cy="1938992"/>
          </a:xfrm>
          <a:prstGeom prst="rect">
            <a:avLst/>
          </a:prstGeom>
        </p:spPr>
        <p:txBody>
          <a:bodyPr wrap="square">
            <a:spAutoFit/>
          </a:bodyPr>
          <a:lstStyle/>
          <a:p>
            <a:r>
              <a:rPr lang="en-US" sz="2400" dirty="0">
                <a:solidFill>
                  <a:srgbClr val="66FF33"/>
                </a:solidFill>
                <a:latin typeface="+mn-lt"/>
              </a:rPr>
              <a:t>A 29 year old woman is in her second trimester of pregnancy.  Due to systolic murmur and mild exertional dyspnea, an echocardiogram is performed with the following CW tracing across the pulmonic valve.  Which of the following correctly characterizes the next step in pregnancy counseling?</a:t>
            </a:r>
          </a:p>
        </p:txBody>
      </p:sp>
      <p:sp>
        <p:nvSpPr>
          <p:cNvPr id="6" name="5-Point Star 5"/>
          <p:cNvSpPr/>
          <p:nvPr/>
        </p:nvSpPr>
        <p:spPr bwMode="auto">
          <a:xfrm>
            <a:off x="5410200" y="3124200"/>
            <a:ext cx="457200" cy="380999"/>
          </a:xfrm>
          <a:prstGeom prst="star5">
            <a:avLst/>
          </a:prstGeom>
          <a:solidFill>
            <a:srgbClr val="FFFFFF"/>
          </a:solid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6779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Question 7</a:t>
            </a:r>
          </a:p>
        </p:txBody>
      </p:sp>
      <p:sp>
        <p:nvSpPr>
          <p:cNvPr id="5" name="Content Placeholder 4"/>
          <p:cNvSpPr>
            <a:spLocks noGrp="1"/>
          </p:cNvSpPr>
          <p:nvPr>
            <p:ph idx="1"/>
          </p:nvPr>
        </p:nvSpPr>
        <p:spPr>
          <a:xfrm>
            <a:off x="266700" y="893553"/>
            <a:ext cx="8610600" cy="1066800"/>
          </a:xfrm>
        </p:spPr>
        <p:txBody>
          <a:bodyPr/>
          <a:lstStyle/>
          <a:p>
            <a:r>
              <a:rPr lang="en-US" sz="2400" dirty="0">
                <a:solidFill>
                  <a:srgbClr val="66FF33"/>
                </a:solidFill>
              </a:rPr>
              <a:t>30 </a:t>
            </a:r>
            <a:r>
              <a:rPr lang="en-US" sz="2400" dirty="0" err="1">
                <a:solidFill>
                  <a:srgbClr val="66FF33"/>
                </a:solidFill>
              </a:rPr>
              <a:t>yo</a:t>
            </a:r>
            <a:r>
              <a:rPr lang="en-US" sz="2400" dirty="0">
                <a:solidFill>
                  <a:srgbClr val="66FF33"/>
                </a:solidFill>
              </a:rPr>
              <a:t> woman is s/p TOF repair with </a:t>
            </a:r>
            <a:r>
              <a:rPr lang="en-US" sz="2400" dirty="0" err="1">
                <a:solidFill>
                  <a:srgbClr val="66FF33"/>
                </a:solidFill>
              </a:rPr>
              <a:t>bioprosthetic</a:t>
            </a:r>
            <a:r>
              <a:rPr lang="en-US" sz="2400" dirty="0">
                <a:solidFill>
                  <a:srgbClr val="66FF33"/>
                </a:solidFill>
              </a:rPr>
              <a:t> valve.  Images shown are from standard parasternal windows.  Based upon the images, which of the following is LEAST LIKELY to be found?</a:t>
            </a:r>
          </a:p>
        </p:txBody>
      </p:sp>
      <p:sp>
        <p:nvSpPr>
          <p:cNvPr id="6" name="Content Placeholder 4"/>
          <p:cNvSpPr txBox="1">
            <a:spLocks/>
          </p:cNvSpPr>
          <p:nvPr/>
        </p:nvSpPr>
        <p:spPr bwMode="auto">
          <a:xfrm>
            <a:off x="0" y="2286000"/>
            <a:ext cx="2297923"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r>
              <a:rPr lang="en-US" sz="2000" kern="0" dirty="0"/>
              <a:t>A.  RV hypo-  </a:t>
            </a:r>
          </a:p>
          <a:p>
            <a:pPr marL="0" indent="0">
              <a:buNone/>
            </a:pPr>
            <a:r>
              <a:rPr lang="en-US" sz="2000" kern="0" dirty="0"/>
              <a:t>            kinesis</a:t>
            </a:r>
          </a:p>
          <a:p>
            <a:r>
              <a:rPr lang="en-US" sz="2000" kern="0" dirty="0"/>
              <a:t>B.  Sinus rhythm </a:t>
            </a:r>
          </a:p>
          <a:p>
            <a:r>
              <a:rPr lang="en-US" sz="2000" kern="0" dirty="0"/>
              <a:t>C    TS &amp; TR</a:t>
            </a:r>
          </a:p>
          <a:p>
            <a:r>
              <a:rPr lang="en-US" sz="2000" kern="0" dirty="0"/>
              <a:t>D.   PS &amp; PR</a:t>
            </a:r>
          </a:p>
          <a:p>
            <a:r>
              <a:rPr lang="en-US" sz="2000" kern="0" dirty="0"/>
              <a:t>E.  Elevated RVEDP.</a:t>
            </a:r>
          </a:p>
          <a:p>
            <a:r>
              <a:rPr lang="en-US" sz="2000" kern="0" dirty="0"/>
              <a:t>F.  </a:t>
            </a:r>
            <a:r>
              <a:rPr lang="en-US" sz="2000" kern="0" dirty="0" err="1"/>
              <a:t>RAp</a:t>
            </a:r>
            <a:r>
              <a:rPr lang="en-US" sz="2000" kern="0" dirty="0"/>
              <a:t> &gt; PA diastolic pressure before S1 heart sound</a:t>
            </a:r>
          </a:p>
          <a:p>
            <a:r>
              <a:rPr lang="en-US" sz="2000" kern="0" dirty="0"/>
              <a:t>G.  All above are demonstrated</a:t>
            </a:r>
          </a:p>
        </p:txBody>
      </p:sp>
      <p:pic>
        <p:nvPicPr>
          <p:cNvPr id="11" name="PI_TOF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9800" y="2154447"/>
            <a:ext cx="6781800" cy="4606506"/>
          </a:xfrm>
          <a:prstGeom prst="rect">
            <a:avLst/>
          </a:prstGeom>
        </p:spPr>
      </p:pic>
      <p:sp>
        <p:nvSpPr>
          <p:cNvPr id="7" name="5-Point Star 6"/>
          <p:cNvSpPr/>
          <p:nvPr/>
        </p:nvSpPr>
        <p:spPr bwMode="auto">
          <a:xfrm>
            <a:off x="298530" y="3352800"/>
            <a:ext cx="457200" cy="380999"/>
          </a:xfrm>
          <a:prstGeom prst="star5">
            <a:avLst/>
          </a:prstGeom>
          <a:solidFill>
            <a:srgbClr val="FFFFFF"/>
          </a:solidFill>
          <a:ln w="9525" cap="flat" cmpd="sng" algn="ctr">
            <a:solidFill>
              <a:srgbClr val="66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45929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End-Diastolic Forward Flow across PV</a:t>
            </a:r>
          </a:p>
        </p:txBody>
      </p:sp>
      <p:pic>
        <p:nvPicPr>
          <p:cNvPr id="4" name="Content Placeholder 3"/>
          <p:cNvPicPr>
            <a:picLocks noGrp="1" noChangeAspect="1"/>
          </p:cNvPicPr>
          <p:nvPr>
            <p:ph idx="1"/>
          </p:nvPr>
        </p:nvPicPr>
        <p:blipFill>
          <a:blip r:embed="rId2"/>
          <a:stretch>
            <a:fillRect/>
          </a:stretch>
        </p:blipFill>
        <p:spPr>
          <a:xfrm>
            <a:off x="152400" y="821133"/>
            <a:ext cx="8839200" cy="6036867"/>
          </a:xfrm>
          <a:prstGeom prst="rect">
            <a:avLst/>
          </a:prstGeom>
        </p:spPr>
      </p:pic>
      <p:sp>
        <p:nvSpPr>
          <p:cNvPr id="5" name="Oval 4"/>
          <p:cNvSpPr/>
          <p:nvPr/>
        </p:nvSpPr>
        <p:spPr bwMode="auto">
          <a:xfrm>
            <a:off x="2209800" y="2895600"/>
            <a:ext cx="685800" cy="12192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6" name="Oval 5"/>
          <p:cNvSpPr/>
          <p:nvPr/>
        </p:nvSpPr>
        <p:spPr bwMode="auto">
          <a:xfrm>
            <a:off x="5616133" y="2936111"/>
            <a:ext cx="685800" cy="12192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TextBox 6"/>
          <p:cNvSpPr txBox="1"/>
          <p:nvPr/>
        </p:nvSpPr>
        <p:spPr>
          <a:xfrm rot="3323739">
            <a:off x="1150520" y="1598882"/>
            <a:ext cx="1584793" cy="369332"/>
          </a:xfrm>
          <a:prstGeom prst="rect">
            <a:avLst/>
          </a:prstGeom>
          <a:noFill/>
        </p:spPr>
        <p:txBody>
          <a:bodyPr wrap="none" rtlCol="0">
            <a:spAutoFit/>
          </a:bodyPr>
          <a:lstStyle/>
          <a:p>
            <a:r>
              <a:rPr lang="en-US" dirty="0">
                <a:latin typeface="+mj-lt"/>
              </a:rPr>
              <a:t>Steep PR Slope</a:t>
            </a:r>
          </a:p>
        </p:txBody>
      </p:sp>
      <p:cxnSp>
        <p:nvCxnSpPr>
          <p:cNvPr id="9" name="Curved Connector 8"/>
          <p:cNvCxnSpPr/>
          <p:nvPr/>
        </p:nvCxnSpPr>
        <p:spPr bwMode="auto">
          <a:xfrm rot="5400000">
            <a:off x="5765986" y="1574982"/>
            <a:ext cx="1193432" cy="1143004"/>
          </a:xfrm>
          <a:prstGeom prst="curvedConnector3">
            <a:avLst/>
          </a:prstGeom>
          <a:solidFill>
            <a:schemeClr val="accent1"/>
          </a:solidFill>
          <a:ln w="38100" cap="flat" cmpd="sng" algn="ctr">
            <a:solidFill>
              <a:srgbClr val="66FF33"/>
            </a:solidFill>
            <a:prstDash val="solid"/>
            <a:round/>
            <a:headEnd type="none" w="med" len="med"/>
            <a:tailEnd type="triangle"/>
          </a:ln>
          <a:effectLst/>
        </p:spPr>
      </p:cxnSp>
      <p:sp>
        <p:nvSpPr>
          <p:cNvPr id="12" name="TextBox 11"/>
          <p:cNvSpPr txBox="1"/>
          <p:nvPr/>
        </p:nvSpPr>
        <p:spPr>
          <a:xfrm>
            <a:off x="6141807" y="1180436"/>
            <a:ext cx="1310680" cy="369332"/>
          </a:xfrm>
          <a:prstGeom prst="rect">
            <a:avLst/>
          </a:prstGeom>
          <a:noFill/>
        </p:spPr>
        <p:txBody>
          <a:bodyPr wrap="none" rtlCol="0">
            <a:spAutoFit/>
          </a:bodyPr>
          <a:lstStyle/>
          <a:p>
            <a:r>
              <a:rPr lang="en-US" dirty="0">
                <a:solidFill>
                  <a:srgbClr val="66FF33"/>
                </a:solidFill>
                <a:latin typeface="+mj-lt"/>
              </a:rPr>
              <a:t>RVDP=PADP</a:t>
            </a:r>
          </a:p>
        </p:txBody>
      </p:sp>
      <p:sp>
        <p:nvSpPr>
          <p:cNvPr id="13" name="TextBox 12"/>
          <p:cNvSpPr txBox="1"/>
          <p:nvPr/>
        </p:nvSpPr>
        <p:spPr>
          <a:xfrm>
            <a:off x="5372654" y="4246602"/>
            <a:ext cx="1172757" cy="369332"/>
          </a:xfrm>
          <a:prstGeom prst="rect">
            <a:avLst/>
          </a:prstGeom>
          <a:noFill/>
        </p:spPr>
        <p:txBody>
          <a:bodyPr wrap="none" rtlCol="0">
            <a:spAutoFit/>
          </a:bodyPr>
          <a:lstStyle/>
          <a:p>
            <a:r>
              <a:rPr lang="en-US" dirty="0">
                <a:solidFill>
                  <a:srgbClr val="FF0000"/>
                </a:solidFill>
                <a:latin typeface="+mj-lt"/>
              </a:rPr>
              <a:t>RAP&gt;PADP</a:t>
            </a:r>
          </a:p>
        </p:txBody>
      </p:sp>
      <p:cxnSp>
        <p:nvCxnSpPr>
          <p:cNvPr id="15" name="Straight Connector 14"/>
          <p:cNvCxnSpPr/>
          <p:nvPr/>
        </p:nvCxnSpPr>
        <p:spPr bwMode="auto">
          <a:xfrm>
            <a:off x="2895600" y="3090171"/>
            <a:ext cx="0" cy="16342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2286000" y="3090170"/>
            <a:ext cx="0" cy="163422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TextBox 17"/>
          <p:cNvSpPr txBox="1"/>
          <p:nvPr/>
        </p:nvSpPr>
        <p:spPr>
          <a:xfrm>
            <a:off x="2011400" y="4751267"/>
            <a:ext cx="1113382" cy="369332"/>
          </a:xfrm>
          <a:prstGeom prst="rect">
            <a:avLst/>
          </a:prstGeom>
          <a:noFill/>
        </p:spPr>
        <p:txBody>
          <a:bodyPr wrap="none" rtlCol="0">
            <a:spAutoFit/>
          </a:bodyPr>
          <a:lstStyle/>
          <a:p>
            <a:r>
              <a:rPr lang="en-US" dirty="0">
                <a:latin typeface="+mj-lt"/>
              </a:rPr>
              <a:t>Atrial Kick</a:t>
            </a:r>
          </a:p>
        </p:txBody>
      </p:sp>
      <p:pic>
        <p:nvPicPr>
          <p:cNvPr id="19" name="Picture 18"/>
          <p:cNvPicPr>
            <a:picLocks noChangeAspect="1"/>
          </p:cNvPicPr>
          <p:nvPr/>
        </p:nvPicPr>
        <p:blipFill>
          <a:blip r:embed="rId3"/>
          <a:stretch>
            <a:fillRect/>
          </a:stretch>
        </p:blipFill>
        <p:spPr>
          <a:xfrm>
            <a:off x="524897" y="5163630"/>
            <a:ext cx="1862559" cy="1661201"/>
          </a:xfrm>
          <a:prstGeom prst="rect">
            <a:avLst/>
          </a:prstGeom>
          <a:ln w="28575">
            <a:solidFill>
              <a:schemeClr val="tx2">
                <a:lumMod val="50000"/>
              </a:schemeClr>
            </a:solidFill>
          </a:ln>
        </p:spPr>
      </p:pic>
      <p:sp>
        <p:nvSpPr>
          <p:cNvPr id="20" name="TextBox 19"/>
          <p:cNvSpPr txBox="1"/>
          <p:nvPr/>
        </p:nvSpPr>
        <p:spPr>
          <a:xfrm>
            <a:off x="499819" y="5109024"/>
            <a:ext cx="1411348" cy="369332"/>
          </a:xfrm>
          <a:prstGeom prst="rect">
            <a:avLst/>
          </a:prstGeom>
          <a:noFill/>
        </p:spPr>
        <p:txBody>
          <a:bodyPr wrap="none" rtlCol="0">
            <a:spAutoFit/>
          </a:bodyPr>
          <a:lstStyle/>
          <a:p>
            <a:r>
              <a:rPr lang="en-US" dirty="0">
                <a:solidFill>
                  <a:schemeClr val="accent1"/>
                </a:solidFill>
                <a:latin typeface="+mj-lt"/>
              </a:rPr>
              <a:t>Normal PI jet</a:t>
            </a:r>
          </a:p>
        </p:txBody>
      </p:sp>
    </p:spTree>
    <p:extLst>
      <p:ext uri="{BB962C8B-B14F-4D97-AF65-F5344CB8AC3E}">
        <p14:creationId xmlns:p14="http://schemas.microsoft.com/office/powerpoint/2010/main" val="11458622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8,9,10:  TRUE or FALSE</a:t>
            </a:r>
          </a:p>
        </p:txBody>
      </p:sp>
      <p:sp>
        <p:nvSpPr>
          <p:cNvPr id="3" name="Content Placeholder 2"/>
          <p:cNvSpPr>
            <a:spLocks noGrp="1"/>
          </p:cNvSpPr>
          <p:nvPr>
            <p:ph idx="1"/>
          </p:nvPr>
        </p:nvSpPr>
        <p:spPr/>
        <p:txBody>
          <a:bodyPr/>
          <a:lstStyle/>
          <a:p>
            <a:r>
              <a:rPr lang="en-US" dirty="0"/>
              <a:t>Diastolic tricuspid VTI of 30cm </a:t>
            </a:r>
            <a:r>
              <a:rPr lang="en-US" dirty="0">
                <a:sym typeface="Wingdings" panose="05000000000000000000" pitchFamily="2" charset="2"/>
              </a:rPr>
              <a:t> Severe TS?</a:t>
            </a:r>
          </a:p>
          <a:p>
            <a:pPr lvl="1"/>
            <a:r>
              <a:rPr lang="en-US" dirty="0">
                <a:solidFill>
                  <a:srgbClr val="FF0000"/>
                </a:solidFill>
                <a:sym typeface="Wingdings" panose="05000000000000000000" pitchFamily="2" charset="2"/>
              </a:rPr>
              <a:t>FALSE.  &gt;60 cm = severe TS.</a:t>
            </a:r>
          </a:p>
          <a:p>
            <a:r>
              <a:rPr lang="en-US" dirty="0">
                <a:sym typeface="Wingdings" panose="05000000000000000000" pitchFamily="2" charset="2"/>
              </a:rPr>
              <a:t>Tricuspid </a:t>
            </a:r>
            <a:r>
              <a:rPr lang="en-US" dirty="0"/>
              <a:t>pressure half time &lt; 190 </a:t>
            </a:r>
            <a:r>
              <a:rPr lang="en-US" dirty="0" err="1"/>
              <a:t>msec</a:t>
            </a:r>
            <a:r>
              <a:rPr lang="en-US" dirty="0"/>
              <a:t> </a:t>
            </a:r>
            <a:r>
              <a:rPr lang="en-US" dirty="0">
                <a:sym typeface="Wingdings" panose="05000000000000000000" pitchFamily="2" charset="2"/>
              </a:rPr>
              <a:t></a:t>
            </a:r>
            <a:r>
              <a:rPr lang="en-US" dirty="0"/>
              <a:t> Severe TS?</a:t>
            </a:r>
          </a:p>
          <a:p>
            <a:pPr lvl="1"/>
            <a:r>
              <a:rPr lang="en-US" dirty="0">
                <a:solidFill>
                  <a:srgbClr val="FF0000"/>
                </a:solidFill>
                <a:sym typeface="Wingdings" panose="05000000000000000000" pitchFamily="2" charset="2"/>
              </a:rPr>
              <a:t>FALSE.  GREATER THAN 190 </a:t>
            </a:r>
            <a:r>
              <a:rPr lang="en-US" dirty="0" err="1">
                <a:solidFill>
                  <a:srgbClr val="FF0000"/>
                </a:solidFill>
                <a:sym typeface="Wingdings" panose="05000000000000000000" pitchFamily="2" charset="2"/>
              </a:rPr>
              <a:t>msec</a:t>
            </a:r>
            <a:r>
              <a:rPr lang="en-US" dirty="0">
                <a:solidFill>
                  <a:srgbClr val="FF0000"/>
                </a:solidFill>
                <a:sym typeface="Wingdings" panose="05000000000000000000" pitchFamily="2" charset="2"/>
              </a:rPr>
              <a:t> = severe TS.</a:t>
            </a:r>
            <a:endParaRPr lang="en-US" dirty="0">
              <a:solidFill>
                <a:srgbClr val="FF0000"/>
              </a:solidFill>
            </a:endParaRPr>
          </a:p>
          <a:p>
            <a:r>
              <a:rPr lang="en-US" dirty="0"/>
              <a:t>Tricuspid </a:t>
            </a:r>
            <a:r>
              <a:rPr lang="en-US" dirty="0" err="1"/>
              <a:t>regurgitant</a:t>
            </a:r>
            <a:r>
              <a:rPr lang="en-US" dirty="0"/>
              <a:t> volume of 50 cc/beat </a:t>
            </a:r>
            <a:r>
              <a:rPr lang="en-US" dirty="0">
                <a:sym typeface="Wingdings" panose="05000000000000000000" pitchFamily="2" charset="2"/>
              </a:rPr>
              <a:t></a:t>
            </a:r>
            <a:r>
              <a:rPr lang="en-US" dirty="0"/>
              <a:t> severe TR?</a:t>
            </a:r>
          </a:p>
          <a:p>
            <a:pPr lvl="1"/>
            <a:r>
              <a:rPr lang="en-US" dirty="0">
                <a:solidFill>
                  <a:srgbClr val="66FF33"/>
                </a:solidFill>
              </a:rPr>
              <a:t>TRUE.  Tricuspid RV &gt; 45 mL qualifies as severe.</a:t>
            </a:r>
          </a:p>
        </p:txBody>
      </p:sp>
    </p:spTree>
    <p:extLst>
      <p:ext uri="{BB962C8B-B14F-4D97-AF65-F5344CB8AC3E}">
        <p14:creationId xmlns:p14="http://schemas.microsoft.com/office/powerpoint/2010/main" val="1600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9087</TotalTime>
  <Words>3935</Words>
  <Application>Microsoft Office PowerPoint</Application>
  <PresentationFormat>On-screen Show (4:3)</PresentationFormat>
  <Paragraphs>469</Paragraphs>
  <Slides>100</Slides>
  <Notes>25</Notes>
  <HiddenSlides>0</HiddenSlides>
  <MMClips>35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100</vt:i4>
      </vt:variant>
    </vt:vector>
  </HeadingPairs>
  <TitlesOfParts>
    <vt:vector size="109" baseType="lpstr">
      <vt:lpstr>ＭＳ Ｐゴシック</vt:lpstr>
      <vt:lpstr> TVArial</vt:lpstr>
      <vt:lpstr>Arial</vt:lpstr>
      <vt:lpstr>Baekmuk Gulim</vt:lpstr>
      <vt:lpstr>Calibri</vt:lpstr>
      <vt:lpstr>Garamond</vt:lpstr>
      <vt:lpstr>msgothic</vt:lpstr>
      <vt:lpstr>Wingdings</vt:lpstr>
      <vt:lpstr>Stream</vt:lpstr>
      <vt:lpstr>Right Heart Valves</vt:lpstr>
      <vt:lpstr>Question 1</vt:lpstr>
      <vt:lpstr>Question 2</vt:lpstr>
      <vt:lpstr>Question 3</vt:lpstr>
      <vt:lpstr>Question 4</vt:lpstr>
      <vt:lpstr>Question 5</vt:lpstr>
      <vt:lpstr>Question 6</vt:lpstr>
      <vt:lpstr>Question 7</vt:lpstr>
      <vt:lpstr>Questions 8,9,10:  TRUE or FALSE</vt:lpstr>
      <vt:lpstr>2020 ASCeXAM Examination Content Outline</vt:lpstr>
      <vt:lpstr>Natural History of TR and Future Therapeutic Direction</vt:lpstr>
      <vt:lpstr>Right Ventricle Anatomy</vt:lpstr>
      <vt:lpstr>Right Ventricular Anatomy</vt:lpstr>
      <vt:lpstr>RV Shape</vt:lpstr>
      <vt:lpstr>RV Volume Overload Pattern</vt:lpstr>
      <vt:lpstr>TV Anatomical Considerations</vt:lpstr>
      <vt:lpstr>PowerPoint Presentation</vt:lpstr>
      <vt:lpstr>TV Leaflets</vt:lpstr>
      <vt:lpstr>Primary and Secondary TR</vt:lpstr>
      <vt:lpstr>Secondary TR Caveats</vt:lpstr>
      <vt:lpstr>“Standard” Tricuspid Valve Views Leaflet designations as listed are variable in practice</vt:lpstr>
      <vt:lpstr>3D Echo of the Tricuspid Valve: Tips</vt:lpstr>
      <vt:lpstr>JASE January 2016</vt:lpstr>
      <vt:lpstr>TricuspidValve Echo Anatomy Updated</vt:lpstr>
      <vt:lpstr>PowerPoint Presentation</vt:lpstr>
      <vt:lpstr>PowerPoint Presentation</vt:lpstr>
      <vt:lpstr>Agreement among publications in only one leaflet in RVIF and A4c views</vt:lpstr>
      <vt:lpstr>2D Landmarks for TV leaflet identification</vt:lpstr>
      <vt:lpstr>Illustrative Case 1:  35 yo woman</vt:lpstr>
      <vt:lpstr>RV Inflow</vt:lpstr>
      <vt:lpstr>Color Doppler:  RV inflow &amp; SAX</vt:lpstr>
      <vt:lpstr>TV in SAX View</vt:lpstr>
      <vt:lpstr>Absence of septal leaflet involvement</vt:lpstr>
      <vt:lpstr>Congenital Disease Case</vt:lpstr>
      <vt:lpstr>Tricuspid Bioprosthesis</vt:lpstr>
      <vt:lpstr>Doppler across prosthetic TV</vt:lpstr>
      <vt:lpstr>Melody Bioprosthetic Valve</vt:lpstr>
      <vt:lpstr>Melody Valve in Valve (TVR)</vt:lpstr>
      <vt:lpstr>Criteria for Severe TS</vt:lpstr>
      <vt:lpstr>Case of Mechanical TVR Thrombosis</vt:lpstr>
      <vt:lpstr>Case 3</vt:lpstr>
      <vt:lpstr>CXR</vt:lpstr>
      <vt:lpstr>PLAX</vt:lpstr>
      <vt:lpstr>RV Inflow</vt:lpstr>
      <vt:lpstr>Tricuspid Leaflet Destruction</vt:lpstr>
      <vt:lpstr>PowerPoint Presentation</vt:lpstr>
      <vt:lpstr>Incision Locations for TVR:  Minimally invasive and Midline Approaches</vt:lpstr>
      <vt:lpstr>RV Inflow:  How Much TR?</vt:lpstr>
      <vt:lpstr>Case 4</vt:lpstr>
      <vt:lpstr>CXR</vt:lpstr>
      <vt:lpstr>Right heart enlargement</vt:lpstr>
      <vt:lpstr>PowerPoint Presentation</vt:lpstr>
      <vt:lpstr>PowerPoint Presentation</vt:lpstr>
      <vt:lpstr>PowerPoint Presentation</vt:lpstr>
      <vt:lpstr>TV Orifice in Ebstein Anomaly</vt:lpstr>
      <vt:lpstr>Ebstein Anomaly  5 Points to Remember</vt:lpstr>
      <vt:lpstr>Case 5</vt:lpstr>
      <vt:lpstr>Very severe TR</vt:lpstr>
      <vt:lpstr>Hepatic Vein Doppler:   S wave flow reversal</vt:lpstr>
      <vt:lpstr>Tricuspid Regurgurgitation Severity Assessment</vt:lpstr>
      <vt:lpstr>Tricuspid Regurgitation for RVSP</vt:lpstr>
      <vt:lpstr>Tricuspid Regurgitation for RVSP</vt:lpstr>
      <vt:lpstr>TR Jet Peak Measurement</vt:lpstr>
      <vt:lpstr>Majority of PAH and Advanced Lung Disease Patients have suboptimal (Type 2 or 3) TR jets</vt:lpstr>
      <vt:lpstr>Pt referred for RVSP assessment</vt:lpstr>
      <vt:lpstr>PowerPoint Presentation</vt:lpstr>
      <vt:lpstr>PowerPoint Presentation</vt:lpstr>
      <vt:lpstr>PowerPoint Presentation</vt:lpstr>
      <vt:lpstr>PowerPoint Presentation</vt:lpstr>
      <vt:lpstr>PowerPoint Presentation</vt:lpstr>
      <vt:lpstr>Settings Comparison</vt:lpstr>
      <vt:lpstr>Sweep Speed @ 50 mm/s</vt:lpstr>
      <vt:lpstr>Sweep Speed @ 66.7 mm/s</vt:lpstr>
      <vt:lpstr>Sweep Speed @ 100 mm/s</vt:lpstr>
      <vt:lpstr>Final Optimization</vt:lpstr>
      <vt:lpstr>Sweep speed @ 25 mm/s</vt:lpstr>
      <vt:lpstr>Contrast Echo Doppler for TR</vt:lpstr>
      <vt:lpstr>Tricuspid Stenosis</vt:lpstr>
      <vt:lpstr>Carcinoid TS/TR:  Example 1</vt:lpstr>
      <vt:lpstr>Carcinoid TS/TR:  Example 2</vt:lpstr>
      <vt:lpstr>Compare with this Ebstein case</vt:lpstr>
      <vt:lpstr>Pulmonic Valve</vt:lpstr>
      <vt:lpstr>Pulmonic Stenosis &amp; Pulm-HTN</vt:lpstr>
      <vt:lpstr>PS &amp; Pregnancy</vt:lpstr>
      <vt:lpstr>Pulmonic Valve Endocarditis</vt:lpstr>
      <vt:lpstr>RVOT / PV view:  Any Issue Seen?</vt:lpstr>
      <vt:lpstr>RVOT Color M-Mode</vt:lpstr>
      <vt:lpstr>Pro Tip:  Widen the P-SAX Color  Sector for Severe PI or TS Visualization</vt:lpstr>
      <vt:lpstr>Question 1</vt:lpstr>
      <vt:lpstr>Question 2</vt:lpstr>
      <vt:lpstr>Question 2</vt:lpstr>
      <vt:lpstr>Question 3</vt:lpstr>
      <vt:lpstr>Question 4</vt:lpstr>
      <vt:lpstr>Question 5</vt:lpstr>
      <vt:lpstr>Question 5</vt:lpstr>
      <vt:lpstr>Question 6</vt:lpstr>
      <vt:lpstr>Question 7</vt:lpstr>
      <vt:lpstr>End-Diastolic Forward Flow across PV</vt:lpstr>
      <vt:lpstr>Questions 8,9,10:  TRUE or FALSE</vt:lpstr>
      <vt:lpstr> Thank you for your dedication to CV Imaging Quality!  Certification Matters!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Neeraj;Neeraj Jain</dc:creator>
  <cp:lastModifiedBy>Autumn McGill</cp:lastModifiedBy>
  <cp:revision>563</cp:revision>
  <dcterms:created xsi:type="dcterms:W3CDTF">2004-11-12T00:29:23Z</dcterms:created>
  <dcterms:modified xsi:type="dcterms:W3CDTF">2021-04-21T17:51:47Z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